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36" r:id="rId2"/>
    <p:sldId id="337" r:id="rId3"/>
    <p:sldId id="276" r:id="rId4"/>
    <p:sldId id="277" r:id="rId5"/>
    <p:sldId id="278" r:id="rId6"/>
    <p:sldId id="338" r:id="rId7"/>
    <p:sldId id="348" r:id="rId8"/>
    <p:sldId id="347" r:id="rId9"/>
    <p:sldId id="349" r:id="rId10"/>
    <p:sldId id="339" r:id="rId11"/>
    <p:sldId id="340" r:id="rId12"/>
    <p:sldId id="341" r:id="rId13"/>
    <p:sldId id="342" r:id="rId14"/>
    <p:sldId id="351" r:id="rId15"/>
    <p:sldId id="309" r:id="rId16"/>
    <p:sldId id="311" r:id="rId17"/>
    <p:sldId id="312" r:id="rId18"/>
    <p:sldId id="313" r:id="rId19"/>
    <p:sldId id="314" r:id="rId20"/>
    <p:sldId id="320" r:id="rId21"/>
    <p:sldId id="321" r:id="rId22"/>
    <p:sldId id="343" r:id="rId23"/>
    <p:sldId id="344" r:id="rId24"/>
    <p:sldId id="325" r:id="rId25"/>
    <p:sldId id="326" r:id="rId26"/>
    <p:sldId id="327" r:id="rId27"/>
    <p:sldId id="328" r:id="rId28"/>
    <p:sldId id="329" r:id="rId29"/>
    <p:sldId id="335" r:id="rId30"/>
    <p:sldId id="350" r:id="rId31"/>
    <p:sldId id="333" r:id="rId32"/>
    <p:sldId id="334" r:id="rId33"/>
    <p:sldId id="302" r:id="rId34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00FF"/>
    <a:srgbClr val="D60093"/>
    <a:srgbClr val="0066FF"/>
    <a:srgbClr val="FF0000"/>
    <a:srgbClr val="CCFF66"/>
    <a:srgbClr val="FF3300"/>
    <a:srgbClr val="FFFF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1" autoAdjust="0"/>
  </p:normalViewPr>
  <p:slideViewPr>
    <p:cSldViewPr>
      <p:cViewPr varScale="1">
        <p:scale>
          <a:sx n="83" d="100"/>
          <a:sy n="83" d="100"/>
        </p:scale>
        <p:origin x="-14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6B7CF-EAE1-498E-B159-BBE227000F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BDDAD6-4583-4973-81DB-5AC9CD64E337}">
      <dgm:prSet custT="1"/>
      <dgm:spPr/>
      <dgm:t>
        <a:bodyPr/>
        <a:lstStyle/>
        <a:p>
          <a:pPr algn="l"/>
          <a:r>
            <a:rPr lang="zh-TW" altLang="en-US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簽主旨</a:t>
          </a:r>
          <a:r>
            <a:rPr lang="zh-TW" altLang="en-US" sz="4800" dirty="0" smtClean="0">
              <a:latin typeface="標楷體" pitchFamily="65" charset="-120"/>
              <a:ea typeface="標楷體" pitchFamily="65" charset="-120"/>
            </a:rPr>
            <a:t>之撰擬：</a:t>
          </a:r>
          <a:endParaRPr lang="zh-TW" altLang="en-US" sz="4800" dirty="0">
            <a:latin typeface="標楷體" pitchFamily="65" charset="-120"/>
            <a:ea typeface="標楷體" pitchFamily="65" charset="-120"/>
          </a:endParaRPr>
        </a:p>
      </dgm:t>
    </dgm:pt>
    <dgm:pt modelId="{1AC53ED4-3303-4BC0-9642-EF21287A648D}" type="parTrans" cxnId="{E82C50C4-4843-48F0-8BB7-0E4F8B13A771}">
      <dgm:prSet/>
      <dgm:spPr/>
      <dgm:t>
        <a:bodyPr/>
        <a:lstStyle/>
        <a:p>
          <a:endParaRPr lang="zh-TW" altLang="en-US"/>
        </a:p>
      </dgm:t>
    </dgm:pt>
    <dgm:pt modelId="{72F97332-22BA-4B60-87E4-7C56E206CBC4}" type="sibTrans" cxnId="{E82C50C4-4843-48F0-8BB7-0E4F8B13A771}">
      <dgm:prSet/>
      <dgm:spPr/>
      <dgm:t>
        <a:bodyPr/>
        <a:lstStyle/>
        <a:p>
          <a:endParaRPr lang="zh-TW" altLang="en-US"/>
        </a:p>
      </dgm:t>
    </dgm:pt>
    <dgm:pt modelId="{905AB086-F95E-45AE-A113-DCC1B1C1A218}" type="pres">
      <dgm:prSet presAssocID="{4096B7CF-EAE1-498E-B159-BBE227000FBB}" presName="Name0" presStyleCnt="0">
        <dgm:presLayoutVars>
          <dgm:dir/>
          <dgm:resizeHandles val="exact"/>
        </dgm:presLayoutVars>
      </dgm:prSet>
      <dgm:spPr/>
    </dgm:pt>
    <dgm:pt modelId="{011F7415-07B2-4263-AD3F-FCA924BA7D3C}" type="pres">
      <dgm:prSet presAssocID="{8EBDDAD6-4583-4973-81DB-5AC9CD64E337}" presName="node" presStyleLbl="node1" presStyleIdx="0" presStyleCnt="1" custLinFactNeighborX="-98" custLinFactNeighborY="-76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0EA520-9241-44F9-8F38-D6AFD6149882}" type="presOf" srcId="{4096B7CF-EAE1-498E-B159-BBE227000FBB}" destId="{905AB086-F95E-45AE-A113-DCC1B1C1A218}" srcOrd="0" destOrd="0" presId="urn:microsoft.com/office/officeart/2005/8/layout/process1"/>
    <dgm:cxn modelId="{E82C50C4-4843-48F0-8BB7-0E4F8B13A771}" srcId="{4096B7CF-EAE1-498E-B159-BBE227000FBB}" destId="{8EBDDAD6-4583-4973-81DB-5AC9CD64E337}" srcOrd="0" destOrd="0" parTransId="{1AC53ED4-3303-4BC0-9642-EF21287A648D}" sibTransId="{72F97332-22BA-4B60-87E4-7C56E206CBC4}"/>
    <dgm:cxn modelId="{5F04EC7F-6B9C-403F-96FC-3BBA940A5CAA}" type="presOf" srcId="{8EBDDAD6-4583-4973-81DB-5AC9CD64E337}" destId="{011F7415-07B2-4263-AD3F-FCA924BA7D3C}" srcOrd="0" destOrd="0" presId="urn:microsoft.com/office/officeart/2005/8/layout/process1"/>
    <dgm:cxn modelId="{3F347839-CA36-42F0-9BDB-BB7F745B7D56}" type="presParOf" srcId="{905AB086-F95E-45AE-A113-DCC1B1C1A218}" destId="{011F7415-07B2-4263-AD3F-FCA924BA7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B1886-DFFC-48C2-8E44-B5736ABFC46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B84E9C6-863B-40EA-B84D-0AA227C9B4E7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altLang="en-US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對隸屬關係之上級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CE11FC0-EAAD-48CE-B792-EB37FB0FB604}" type="parTrans" cxnId="{79DE89E7-5275-4071-9808-05F8533F99F0}">
      <dgm:prSet/>
      <dgm:spPr/>
      <dgm:t>
        <a:bodyPr/>
        <a:lstStyle/>
        <a:p>
          <a:endParaRPr lang="zh-TW" altLang="en-US"/>
        </a:p>
      </dgm:t>
    </dgm:pt>
    <dgm:pt modelId="{2A2461B0-2487-44E6-B5A3-964AA6022A81}" type="sibTrans" cxnId="{79DE89E7-5275-4071-9808-05F8533F99F0}">
      <dgm:prSet/>
      <dgm:spPr/>
      <dgm:t>
        <a:bodyPr/>
        <a:lstStyle/>
        <a:p>
          <a:endParaRPr lang="zh-TW" altLang="en-US"/>
        </a:p>
      </dgm:t>
    </dgm:pt>
    <dgm:pt modelId="{CABF0D58-7EF3-4D61-BCBA-8CC77F0D52A5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鈞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會</a:t>
          </a:r>
          <a:r>
            <a:rPr 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、部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5C6C09C-0E6D-4F6E-AC74-E157D39EE961}" type="parTrans" cxnId="{56F72446-B732-4EB3-873C-FB1E1EADB107}">
      <dgm:prSet/>
      <dgm:spPr/>
      <dgm:t>
        <a:bodyPr/>
        <a:lstStyle/>
        <a:p>
          <a:endParaRPr lang="zh-TW" altLang="en-US"/>
        </a:p>
      </dgm:t>
    </dgm:pt>
    <dgm:pt modelId="{82E52E92-334B-4F12-9210-C65F44043FBF}" type="sibTrans" cxnId="{56F72446-B732-4EB3-873C-FB1E1EADB107}">
      <dgm:prSet/>
      <dgm:spPr/>
      <dgm:t>
        <a:bodyPr/>
        <a:lstStyle/>
        <a:p>
          <a:endParaRPr lang="zh-TW" altLang="en-US"/>
        </a:p>
      </dgm:t>
    </dgm:pt>
    <dgm:pt modelId="{D332357E-B59C-405B-8520-575DDCD53DE7}">
      <dgm:prSet phldrT="[文字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對無隸屬關係之上級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519537F-6728-44B4-85AC-575908DDEE74}" type="parTrans" cxnId="{52138CC0-AA5C-4A1E-9F28-0944F061D4CE}">
      <dgm:prSet/>
      <dgm:spPr/>
      <dgm:t>
        <a:bodyPr/>
        <a:lstStyle/>
        <a:p>
          <a:endParaRPr lang="zh-TW" altLang="en-US"/>
        </a:p>
      </dgm:t>
    </dgm:pt>
    <dgm:pt modelId="{AC21FB79-D09B-4A09-BBFA-EE1416138D60}" type="sibTrans" cxnId="{52138CC0-AA5C-4A1E-9F28-0944F061D4CE}">
      <dgm:prSet/>
      <dgm:spPr/>
      <dgm:t>
        <a:bodyPr/>
        <a:lstStyle/>
        <a:p>
          <a:endParaRPr lang="zh-TW" altLang="en-US"/>
        </a:p>
      </dgm:t>
    </dgm:pt>
    <dgm:pt modelId="{3836EFDA-1DD2-4C60-AF9D-4FB0A20807B0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大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院、部</a:t>
          </a:r>
          <a:r>
            <a:rPr lang="en-US" sz="3000" b="1" dirty="0" smtClean="0">
              <a:solidFill>
                <a:schemeClr val="accent4">
                  <a:lumMod val="50000"/>
                </a:schemeClr>
              </a:solidFill>
            </a:rPr>
            <a:t>)</a:t>
          </a:r>
          <a:endParaRPr lang="zh-TW" altLang="en-US" sz="3000" b="1" dirty="0">
            <a:solidFill>
              <a:schemeClr val="accent4">
                <a:lumMod val="50000"/>
              </a:schemeClr>
            </a:solidFill>
          </a:endParaRPr>
        </a:p>
      </dgm:t>
    </dgm:pt>
    <dgm:pt modelId="{FFFFD53E-29F5-4F96-B86E-DA65E214E044}" type="parTrans" cxnId="{FF8CB458-F6E3-4636-9DE2-8802E11F71FE}">
      <dgm:prSet/>
      <dgm:spPr/>
      <dgm:t>
        <a:bodyPr/>
        <a:lstStyle/>
        <a:p>
          <a:endParaRPr lang="zh-TW" altLang="en-US"/>
        </a:p>
      </dgm:t>
    </dgm:pt>
    <dgm:pt modelId="{939F8A0A-D26B-478D-B142-129C7F621286}" type="sibTrans" cxnId="{FF8CB458-F6E3-4636-9DE2-8802E11F71FE}">
      <dgm:prSet/>
      <dgm:spPr/>
      <dgm:t>
        <a:bodyPr/>
        <a:lstStyle/>
        <a:p>
          <a:endParaRPr lang="zh-TW" altLang="en-US"/>
        </a:p>
      </dgm:t>
    </dgm:pt>
    <dgm:pt modelId="{6AB5ED60-14FE-48E3-9046-12AC1F4150FE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對平行機關</a:t>
          </a:r>
          <a:r>
            <a:rPr lang="en-US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</a:t>
          </a:r>
          <a:r>
            <a:rPr lang="zh-TW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單位</a:t>
          </a:r>
          <a:r>
            <a:rPr lang="en-US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788A77C-93CE-49DD-BAB2-863D842EEE20}" type="parTrans" cxnId="{6ECA6B98-B45A-49F9-B5D6-DF79F7CD1DDF}">
      <dgm:prSet/>
      <dgm:spPr/>
      <dgm:t>
        <a:bodyPr/>
        <a:lstStyle/>
        <a:p>
          <a:endParaRPr lang="zh-TW" altLang="en-US"/>
        </a:p>
      </dgm:t>
    </dgm:pt>
    <dgm:pt modelId="{873209A3-C749-4442-9A00-83B308832191}" type="sibTrans" cxnId="{6ECA6B98-B45A-49F9-B5D6-DF79F7CD1DDF}">
      <dgm:prSet/>
      <dgm:spPr/>
      <dgm:t>
        <a:bodyPr/>
        <a:lstStyle/>
        <a:p>
          <a:endParaRPr lang="zh-TW" altLang="en-US"/>
        </a:p>
      </dgm:t>
    </dgm:pt>
    <dgm:pt modelId="{4D6EC82C-B252-4793-A0D4-3B027A3B786A}">
      <dgm:prSet phldrT="[文字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對下級</a:t>
          </a:r>
          <a:r>
            <a:rPr lang="en-US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</a:t>
          </a:r>
          <a:r>
            <a:rPr lang="zh-TW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其他</a:t>
          </a:r>
          <a:r>
            <a:rPr lang="en-US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)</a:t>
          </a:r>
          <a:r>
            <a:rPr lang="zh-TW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機關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05CA0A4-6DE2-460A-8848-5F731A5EB2D9}" type="parTrans" cxnId="{E4A4D041-110D-4790-A54F-47B020C81276}">
      <dgm:prSet/>
      <dgm:spPr/>
      <dgm:t>
        <a:bodyPr/>
        <a:lstStyle/>
        <a:p>
          <a:endParaRPr lang="zh-TW" altLang="en-US"/>
        </a:p>
      </dgm:t>
    </dgm:pt>
    <dgm:pt modelId="{F28EB0A9-A150-41BE-BCB6-28CC40DDC6B9}" type="sibTrans" cxnId="{E4A4D041-110D-4790-A54F-47B020C81276}">
      <dgm:prSet/>
      <dgm:spPr/>
      <dgm:t>
        <a:bodyPr/>
        <a:lstStyle/>
        <a:p>
          <a:endParaRPr lang="zh-TW" altLang="en-US"/>
        </a:p>
      </dgm:t>
    </dgm:pt>
    <dgm:pt modelId="{F9E8AB96-C722-4E6D-B94B-8A848002558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貴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處</a:t>
          </a:r>
          <a:r>
            <a:rPr 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、部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04875B9F-0838-4481-9F1C-7EC539D1E725}" type="parTrans" cxnId="{83632917-82D4-411D-A54A-1EA0F16087AD}">
      <dgm:prSet/>
      <dgm:spPr/>
      <dgm:t>
        <a:bodyPr/>
        <a:lstStyle/>
        <a:p>
          <a:endParaRPr lang="zh-TW" altLang="en-US"/>
        </a:p>
      </dgm:t>
    </dgm:pt>
    <dgm:pt modelId="{6A95E6C2-13C1-4574-97C3-E5C0068E8123}" type="sibTrans" cxnId="{83632917-82D4-411D-A54A-1EA0F16087AD}">
      <dgm:prSet/>
      <dgm:spPr/>
      <dgm:t>
        <a:bodyPr/>
        <a:lstStyle/>
        <a:p>
          <a:endParaRPr lang="zh-TW" altLang="en-US"/>
        </a:p>
      </dgm:t>
    </dgm:pt>
    <dgm:pt modelId="{7B78323E-2C34-4100-BFD3-8E880BDAF86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貴</a:t>
          </a:r>
          <a:r>
            <a:rPr lang="en-US" alt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局、處</a:t>
          </a:r>
          <a:r>
            <a:rPr lang="en-US" altLang="zh-TW" sz="2400" b="1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AC99CE6-F812-436E-AC71-52955C88AC61}" type="sibTrans" cxnId="{AFF9B657-FA86-4D91-8BC7-6ABDB2800F93}">
      <dgm:prSet/>
      <dgm:spPr/>
      <dgm:t>
        <a:bodyPr/>
        <a:lstStyle/>
        <a:p>
          <a:endParaRPr lang="zh-TW" altLang="en-US"/>
        </a:p>
      </dgm:t>
    </dgm:pt>
    <dgm:pt modelId="{DA9A018C-A29C-4B8B-B6D5-D36A2BED6FC1}" type="parTrans" cxnId="{AFF9B657-FA86-4D91-8BC7-6ABDB2800F93}">
      <dgm:prSet/>
      <dgm:spPr/>
      <dgm:t>
        <a:bodyPr/>
        <a:lstStyle/>
        <a:p>
          <a:endParaRPr lang="zh-TW" altLang="en-US"/>
        </a:p>
      </dgm:t>
    </dgm:pt>
    <dgm:pt modelId="{F63DE9DA-2A72-44F5-9121-C863D0DF6F44}" type="pres">
      <dgm:prSet presAssocID="{613B1886-DFFC-48C2-8E44-B5736ABFC4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82FF3A3-4C45-48F6-9E70-E4A3AF1C12E8}" type="pres">
      <dgm:prSet presAssocID="{3B84E9C6-863B-40EA-B84D-0AA227C9B4E7}" presName="horFlow" presStyleCnt="0"/>
      <dgm:spPr/>
    </dgm:pt>
    <dgm:pt modelId="{47DC9F07-C3FD-4DFD-B58F-117711E81014}" type="pres">
      <dgm:prSet presAssocID="{3B84E9C6-863B-40EA-B84D-0AA227C9B4E7}" presName="bigChev" presStyleLbl="node1" presStyleIdx="0" presStyleCnt="4" custScaleX="125876" custScaleY="105829" custLinFactX="7032" custLinFactNeighborX="100000" custLinFactNeighborY="1402"/>
      <dgm:spPr/>
      <dgm:t>
        <a:bodyPr/>
        <a:lstStyle/>
        <a:p>
          <a:endParaRPr lang="zh-TW" altLang="en-US"/>
        </a:p>
      </dgm:t>
    </dgm:pt>
    <dgm:pt modelId="{0E944363-FCE8-487F-9CC5-B27E91C43136}" type="pres">
      <dgm:prSet presAssocID="{95C6C09C-0E6D-4F6E-AC74-E157D39EE961}" presName="parTrans" presStyleCnt="0"/>
      <dgm:spPr/>
    </dgm:pt>
    <dgm:pt modelId="{8292B746-09C9-4EDD-9D6F-0F10FEB56FC7}" type="pres">
      <dgm:prSet presAssocID="{CABF0D58-7EF3-4D61-BCBA-8CC77F0D52A5}" presName="node" presStyleLbl="alignAccFollowNode1" presStyleIdx="0" presStyleCnt="4" custScaleX="155144" custLinFactX="62384" custLinFactNeighborX="100000" custLinFactNeighborY="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79F95-FDC1-46A9-8C59-889E55B2D203}" type="pres">
      <dgm:prSet presAssocID="{3B84E9C6-863B-40EA-B84D-0AA227C9B4E7}" presName="vSp" presStyleCnt="0"/>
      <dgm:spPr/>
    </dgm:pt>
    <dgm:pt modelId="{7E024272-E59C-4CAE-82C6-2D696BFFD796}" type="pres">
      <dgm:prSet presAssocID="{D332357E-B59C-405B-8520-575DDCD53DE7}" presName="horFlow" presStyleCnt="0"/>
      <dgm:spPr/>
    </dgm:pt>
    <dgm:pt modelId="{C4505979-D22A-4343-A3BD-6DB4B6363CF7}" type="pres">
      <dgm:prSet presAssocID="{D332357E-B59C-405B-8520-575DDCD53DE7}" presName="bigChev" presStyleLbl="node1" presStyleIdx="1" presStyleCnt="4" custScaleX="119134" custScaleY="98565" custLinFactX="12483" custLinFactNeighborX="100000" custLinFactNeighborY="5315"/>
      <dgm:spPr/>
      <dgm:t>
        <a:bodyPr/>
        <a:lstStyle/>
        <a:p>
          <a:endParaRPr lang="zh-TW" altLang="en-US"/>
        </a:p>
      </dgm:t>
    </dgm:pt>
    <dgm:pt modelId="{61710FA8-477D-40F0-9309-B1E55055EF94}" type="pres">
      <dgm:prSet presAssocID="{FFFFD53E-29F5-4F96-B86E-DA65E214E044}" presName="parTrans" presStyleCnt="0"/>
      <dgm:spPr/>
    </dgm:pt>
    <dgm:pt modelId="{6D759DED-11D5-484B-B136-54BB4E37B313}" type="pres">
      <dgm:prSet presAssocID="{3836EFDA-1DD2-4C60-AF9D-4FB0A20807B0}" presName="node" presStyleLbl="alignAccFollowNode1" presStyleIdx="1" presStyleCnt="4" custScaleX="162110" custLinFactX="67421" custLinFactNeighborX="100000" custLinFactNeighborY="-2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BF531B-1D46-4C58-9A19-F02C95B3DA07}" type="pres">
      <dgm:prSet presAssocID="{D332357E-B59C-405B-8520-575DDCD53DE7}" presName="vSp" presStyleCnt="0"/>
      <dgm:spPr/>
    </dgm:pt>
    <dgm:pt modelId="{610BA4DC-BCD1-4CBA-9BC6-D653DB77A19A}" type="pres">
      <dgm:prSet presAssocID="{6AB5ED60-14FE-48E3-9046-12AC1F4150FE}" presName="horFlow" presStyleCnt="0"/>
      <dgm:spPr/>
    </dgm:pt>
    <dgm:pt modelId="{7EAB51C0-83DE-4416-90D9-33DF8F0EA195}" type="pres">
      <dgm:prSet presAssocID="{6AB5ED60-14FE-48E3-9046-12AC1F4150FE}" presName="bigChev" presStyleLbl="node1" presStyleIdx="2" presStyleCnt="4" custScaleX="123532" custLinFactX="12530" custLinFactNeighborX="100000" custLinFactNeighborY="10637"/>
      <dgm:spPr/>
      <dgm:t>
        <a:bodyPr/>
        <a:lstStyle/>
        <a:p>
          <a:endParaRPr lang="zh-TW" altLang="en-US"/>
        </a:p>
      </dgm:t>
    </dgm:pt>
    <dgm:pt modelId="{B53D073B-E59B-42A1-8EFF-D860A8975C96}" type="pres">
      <dgm:prSet presAssocID="{04875B9F-0838-4481-9F1C-7EC539D1E725}" presName="parTrans" presStyleCnt="0"/>
      <dgm:spPr/>
    </dgm:pt>
    <dgm:pt modelId="{4D75A145-DD44-453A-8214-E4E0F8C078BA}" type="pres">
      <dgm:prSet presAssocID="{F9E8AB96-C722-4E6D-B94B-8A8480025580}" presName="node" presStyleLbl="alignAccFollowNode1" presStyleIdx="2" presStyleCnt="4" custScaleX="164558" custLinFactX="61938" custLinFactNeighborX="100000" custLinFactNeighborY="106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EFDA74-DC40-4333-AD0D-D12506DAE047}" type="pres">
      <dgm:prSet presAssocID="{6A95E6C2-13C1-4574-97C3-E5C0068E8123}" presName="sibTrans" presStyleCnt="0"/>
      <dgm:spPr/>
    </dgm:pt>
    <dgm:pt modelId="{6E2F814B-1567-4362-B689-EE59BED5EEEE}" type="pres">
      <dgm:prSet presAssocID="{7B78323E-2C34-4100-BFD3-8E880BDAF867}" presName="node" presStyleLbl="alignAccFollowNode1" presStyleIdx="3" presStyleCnt="4" custScaleX="168075" custLinFactX="-61208" custLinFactY="4742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748820-9757-4DB7-A215-1BD162BFBF0B}" type="pres">
      <dgm:prSet presAssocID="{6AB5ED60-14FE-48E3-9046-12AC1F4150FE}" presName="vSp" presStyleCnt="0"/>
      <dgm:spPr/>
    </dgm:pt>
    <dgm:pt modelId="{1218C320-7FFB-4E22-A87D-7E5A69DADFEF}" type="pres">
      <dgm:prSet presAssocID="{4D6EC82C-B252-4793-A0D4-3B027A3B786A}" presName="horFlow" presStyleCnt="0"/>
      <dgm:spPr/>
    </dgm:pt>
    <dgm:pt modelId="{3AC3DE29-E2DE-493D-A030-56194FF657B1}" type="pres">
      <dgm:prSet presAssocID="{4D6EC82C-B252-4793-A0D4-3B027A3B786A}" presName="bigChev" presStyleLbl="node1" presStyleIdx="3" presStyleCnt="4" custScaleX="122993" custLinFactNeighborX="24259" custLinFactNeighborY="11280"/>
      <dgm:spPr/>
      <dgm:t>
        <a:bodyPr/>
        <a:lstStyle/>
        <a:p>
          <a:endParaRPr lang="zh-TW" altLang="en-US"/>
        </a:p>
      </dgm:t>
    </dgm:pt>
  </dgm:ptLst>
  <dgm:cxnLst>
    <dgm:cxn modelId="{52138CC0-AA5C-4A1E-9F28-0944F061D4CE}" srcId="{613B1886-DFFC-48C2-8E44-B5736ABFC462}" destId="{D332357E-B59C-405B-8520-575DDCD53DE7}" srcOrd="1" destOrd="0" parTransId="{C519537F-6728-44B4-85AC-575908DDEE74}" sibTransId="{AC21FB79-D09B-4A09-BBFA-EE1416138D60}"/>
    <dgm:cxn modelId="{EFA582E5-1853-42C6-AF04-1E0BA78873DE}" type="presOf" srcId="{7B78323E-2C34-4100-BFD3-8E880BDAF867}" destId="{6E2F814B-1567-4362-B689-EE59BED5EEEE}" srcOrd="0" destOrd="0" presId="urn:microsoft.com/office/officeart/2005/8/layout/lProcess3"/>
    <dgm:cxn modelId="{79DE89E7-5275-4071-9808-05F8533F99F0}" srcId="{613B1886-DFFC-48C2-8E44-B5736ABFC462}" destId="{3B84E9C6-863B-40EA-B84D-0AA227C9B4E7}" srcOrd="0" destOrd="0" parTransId="{3CE11FC0-EAAD-48CE-B792-EB37FB0FB604}" sibTransId="{2A2461B0-2487-44E6-B5A3-964AA6022A81}"/>
    <dgm:cxn modelId="{AFF9B657-FA86-4D91-8BC7-6ABDB2800F93}" srcId="{6AB5ED60-14FE-48E3-9046-12AC1F4150FE}" destId="{7B78323E-2C34-4100-BFD3-8E880BDAF867}" srcOrd="1" destOrd="0" parTransId="{DA9A018C-A29C-4B8B-B6D5-D36A2BED6FC1}" sibTransId="{4AC99CE6-F812-436E-AC71-52955C88AC61}"/>
    <dgm:cxn modelId="{41A19167-BD3B-4F4A-B2D5-66715D42C6F3}" type="presOf" srcId="{3836EFDA-1DD2-4C60-AF9D-4FB0A20807B0}" destId="{6D759DED-11D5-484B-B136-54BB4E37B313}" srcOrd="0" destOrd="0" presId="urn:microsoft.com/office/officeart/2005/8/layout/lProcess3"/>
    <dgm:cxn modelId="{6ECA6B98-B45A-49F9-B5D6-DF79F7CD1DDF}" srcId="{613B1886-DFFC-48C2-8E44-B5736ABFC462}" destId="{6AB5ED60-14FE-48E3-9046-12AC1F4150FE}" srcOrd="2" destOrd="0" parTransId="{5788A77C-93CE-49DD-BAB2-863D842EEE20}" sibTransId="{873209A3-C749-4442-9A00-83B308832191}"/>
    <dgm:cxn modelId="{21044355-8F46-45A2-9085-C7A221DB9A52}" type="presOf" srcId="{F9E8AB96-C722-4E6D-B94B-8A8480025580}" destId="{4D75A145-DD44-453A-8214-E4E0F8C078BA}" srcOrd="0" destOrd="0" presId="urn:microsoft.com/office/officeart/2005/8/layout/lProcess3"/>
    <dgm:cxn modelId="{E4A4D041-110D-4790-A54F-47B020C81276}" srcId="{613B1886-DFFC-48C2-8E44-B5736ABFC462}" destId="{4D6EC82C-B252-4793-A0D4-3B027A3B786A}" srcOrd="3" destOrd="0" parTransId="{705CA0A4-6DE2-460A-8848-5F731A5EB2D9}" sibTransId="{F28EB0A9-A150-41BE-BCB6-28CC40DDC6B9}"/>
    <dgm:cxn modelId="{6B9D0DBE-536D-420C-9470-C2D60C34B0C2}" type="presOf" srcId="{4D6EC82C-B252-4793-A0D4-3B027A3B786A}" destId="{3AC3DE29-E2DE-493D-A030-56194FF657B1}" srcOrd="0" destOrd="0" presId="urn:microsoft.com/office/officeart/2005/8/layout/lProcess3"/>
    <dgm:cxn modelId="{6171024B-F7BA-406D-BF7B-D08873C303DC}" type="presOf" srcId="{D332357E-B59C-405B-8520-575DDCD53DE7}" destId="{C4505979-D22A-4343-A3BD-6DB4B6363CF7}" srcOrd="0" destOrd="0" presId="urn:microsoft.com/office/officeart/2005/8/layout/lProcess3"/>
    <dgm:cxn modelId="{483BD10D-7029-4CA1-925C-B979A3F2758B}" type="presOf" srcId="{6AB5ED60-14FE-48E3-9046-12AC1F4150FE}" destId="{7EAB51C0-83DE-4416-90D9-33DF8F0EA195}" srcOrd="0" destOrd="0" presId="urn:microsoft.com/office/officeart/2005/8/layout/lProcess3"/>
    <dgm:cxn modelId="{BC7CC01F-959B-4AA0-8B56-18022F51C435}" type="presOf" srcId="{3B84E9C6-863B-40EA-B84D-0AA227C9B4E7}" destId="{47DC9F07-C3FD-4DFD-B58F-117711E81014}" srcOrd="0" destOrd="0" presId="urn:microsoft.com/office/officeart/2005/8/layout/lProcess3"/>
    <dgm:cxn modelId="{FF8CB458-F6E3-4636-9DE2-8802E11F71FE}" srcId="{D332357E-B59C-405B-8520-575DDCD53DE7}" destId="{3836EFDA-1DD2-4C60-AF9D-4FB0A20807B0}" srcOrd="0" destOrd="0" parTransId="{FFFFD53E-29F5-4F96-B86E-DA65E214E044}" sibTransId="{939F8A0A-D26B-478D-B142-129C7F621286}"/>
    <dgm:cxn modelId="{6098AA5E-FFA0-40E6-AD1A-A276BD22CF3E}" type="presOf" srcId="{CABF0D58-7EF3-4D61-BCBA-8CC77F0D52A5}" destId="{8292B746-09C9-4EDD-9D6F-0F10FEB56FC7}" srcOrd="0" destOrd="0" presId="urn:microsoft.com/office/officeart/2005/8/layout/lProcess3"/>
    <dgm:cxn modelId="{56F72446-B732-4EB3-873C-FB1E1EADB107}" srcId="{3B84E9C6-863B-40EA-B84D-0AA227C9B4E7}" destId="{CABF0D58-7EF3-4D61-BCBA-8CC77F0D52A5}" srcOrd="0" destOrd="0" parTransId="{95C6C09C-0E6D-4F6E-AC74-E157D39EE961}" sibTransId="{82E52E92-334B-4F12-9210-C65F44043FBF}"/>
    <dgm:cxn modelId="{D1AF9582-5D79-49B9-86EE-2D9B385B4A4F}" type="presOf" srcId="{613B1886-DFFC-48C2-8E44-B5736ABFC462}" destId="{F63DE9DA-2A72-44F5-9121-C863D0DF6F44}" srcOrd="0" destOrd="0" presId="urn:microsoft.com/office/officeart/2005/8/layout/lProcess3"/>
    <dgm:cxn modelId="{83632917-82D4-411D-A54A-1EA0F16087AD}" srcId="{6AB5ED60-14FE-48E3-9046-12AC1F4150FE}" destId="{F9E8AB96-C722-4E6D-B94B-8A8480025580}" srcOrd="0" destOrd="0" parTransId="{04875B9F-0838-4481-9F1C-7EC539D1E725}" sibTransId="{6A95E6C2-13C1-4574-97C3-E5C0068E8123}"/>
    <dgm:cxn modelId="{F13A6722-1A13-44B0-9FC3-D10184EB7684}" type="presParOf" srcId="{F63DE9DA-2A72-44F5-9121-C863D0DF6F44}" destId="{D82FF3A3-4C45-48F6-9E70-E4A3AF1C12E8}" srcOrd="0" destOrd="0" presId="urn:microsoft.com/office/officeart/2005/8/layout/lProcess3"/>
    <dgm:cxn modelId="{D807A5CD-FCA5-43D5-A32B-1D804B1E4DBF}" type="presParOf" srcId="{D82FF3A3-4C45-48F6-9E70-E4A3AF1C12E8}" destId="{47DC9F07-C3FD-4DFD-B58F-117711E81014}" srcOrd="0" destOrd="0" presId="urn:microsoft.com/office/officeart/2005/8/layout/lProcess3"/>
    <dgm:cxn modelId="{4AD0D76F-3A09-4265-85CC-29AB7DC8E200}" type="presParOf" srcId="{D82FF3A3-4C45-48F6-9E70-E4A3AF1C12E8}" destId="{0E944363-FCE8-487F-9CC5-B27E91C43136}" srcOrd="1" destOrd="0" presId="urn:microsoft.com/office/officeart/2005/8/layout/lProcess3"/>
    <dgm:cxn modelId="{55E84255-E067-45CE-BFDF-DE36B2ADC11F}" type="presParOf" srcId="{D82FF3A3-4C45-48F6-9E70-E4A3AF1C12E8}" destId="{8292B746-09C9-4EDD-9D6F-0F10FEB56FC7}" srcOrd="2" destOrd="0" presId="urn:microsoft.com/office/officeart/2005/8/layout/lProcess3"/>
    <dgm:cxn modelId="{E2EC7423-E5A1-496B-B74F-B5AD872D1482}" type="presParOf" srcId="{F63DE9DA-2A72-44F5-9121-C863D0DF6F44}" destId="{08C79F95-FDC1-46A9-8C59-889E55B2D203}" srcOrd="1" destOrd="0" presId="urn:microsoft.com/office/officeart/2005/8/layout/lProcess3"/>
    <dgm:cxn modelId="{BD009EC7-62DE-406E-8C6D-0BE9B65BE45B}" type="presParOf" srcId="{F63DE9DA-2A72-44F5-9121-C863D0DF6F44}" destId="{7E024272-E59C-4CAE-82C6-2D696BFFD796}" srcOrd="2" destOrd="0" presId="urn:microsoft.com/office/officeart/2005/8/layout/lProcess3"/>
    <dgm:cxn modelId="{1EA3FDD8-53F6-48F6-B257-44C9A3BB6AB1}" type="presParOf" srcId="{7E024272-E59C-4CAE-82C6-2D696BFFD796}" destId="{C4505979-D22A-4343-A3BD-6DB4B6363CF7}" srcOrd="0" destOrd="0" presId="urn:microsoft.com/office/officeart/2005/8/layout/lProcess3"/>
    <dgm:cxn modelId="{05C0A310-975B-4EFA-A680-29F6E208CFFD}" type="presParOf" srcId="{7E024272-E59C-4CAE-82C6-2D696BFFD796}" destId="{61710FA8-477D-40F0-9309-B1E55055EF94}" srcOrd="1" destOrd="0" presId="urn:microsoft.com/office/officeart/2005/8/layout/lProcess3"/>
    <dgm:cxn modelId="{A582DC62-CA18-4B1F-9755-C86F601F3082}" type="presParOf" srcId="{7E024272-E59C-4CAE-82C6-2D696BFFD796}" destId="{6D759DED-11D5-484B-B136-54BB4E37B313}" srcOrd="2" destOrd="0" presId="urn:microsoft.com/office/officeart/2005/8/layout/lProcess3"/>
    <dgm:cxn modelId="{46823619-FD21-4C21-8CB3-F53C628F1ACC}" type="presParOf" srcId="{F63DE9DA-2A72-44F5-9121-C863D0DF6F44}" destId="{1EBF531B-1D46-4C58-9A19-F02C95B3DA07}" srcOrd="3" destOrd="0" presId="urn:microsoft.com/office/officeart/2005/8/layout/lProcess3"/>
    <dgm:cxn modelId="{FB8D86FC-29B3-4405-ABA5-AB11EDB97676}" type="presParOf" srcId="{F63DE9DA-2A72-44F5-9121-C863D0DF6F44}" destId="{610BA4DC-BCD1-4CBA-9BC6-D653DB77A19A}" srcOrd="4" destOrd="0" presId="urn:microsoft.com/office/officeart/2005/8/layout/lProcess3"/>
    <dgm:cxn modelId="{9B05BB81-ECA2-4F8A-BA9B-5CDCA1B19870}" type="presParOf" srcId="{610BA4DC-BCD1-4CBA-9BC6-D653DB77A19A}" destId="{7EAB51C0-83DE-4416-90D9-33DF8F0EA195}" srcOrd="0" destOrd="0" presId="urn:microsoft.com/office/officeart/2005/8/layout/lProcess3"/>
    <dgm:cxn modelId="{489203D0-1594-4F60-BD91-347B4D3DA1ED}" type="presParOf" srcId="{610BA4DC-BCD1-4CBA-9BC6-D653DB77A19A}" destId="{B53D073B-E59B-42A1-8EFF-D860A8975C96}" srcOrd="1" destOrd="0" presId="urn:microsoft.com/office/officeart/2005/8/layout/lProcess3"/>
    <dgm:cxn modelId="{0D473C1A-F5E9-4C22-99DE-C079F2BF6A75}" type="presParOf" srcId="{610BA4DC-BCD1-4CBA-9BC6-D653DB77A19A}" destId="{4D75A145-DD44-453A-8214-E4E0F8C078BA}" srcOrd="2" destOrd="0" presId="urn:microsoft.com/office/officeart/2005/8/layout/lProcess3"/>
    <dgm:cxn modelId="{D36B70A1-50A1-442B-9E02-49BEE41523E3}" type="presParOf" srcId="{610BA4DC-BCD1-4CBA-9BC6-D653DB77A19A}" destId="{01EFDA74-DC40-4333-AD0D-D12506DAE047}" srcOrd="3" destOrd="0" presId="urn:microsoft.com/office/officeart/2005/8/layout/lProcess3"/>
    <dgm:cxn modelId="{85E669C2-C9B5-4F18-A04E-E31932C3BE3F}" type="presParOf" srcId="{610BA4DC-BCD1-4CBA-9BC6-D653DB77A19A}" destId="{6E2F814B-1567-4362-B689-EE59BED5EEEE}" srcOrd="4" destOrd="0" presId="urn:microsoft.com/office/officeart/2005/8/layout/lProcess3"/>
    <dgm:cxn modelId="{1DF77796-A25A-4076-8DF2-A45703611765}" type="presParOf" srcId="{F63DE9DA-2A72-44F5-9121-C863D0DF6F44}" destId="{EA748820-9757-4DB7-A215-1BD162BFBF0B}" srcOrd="5" destOrd="0" presId="urn:microsoft.com/office/officeart/2005/8/layout/lProcess3"/>
    <dgm:cxn modelId="{CB283664-3DEC-4769-9874-238EA65C7302}" type="presParOf" srcId="{F63DE9DA-2A72-44F5-9121-C863D0DF6F44}" destId="{1218C320-7FFB-4E22-A87D-7E5A69DADFEF}" srcOrd="6" destOrd="0" presId="urn:microsoft.com/office/officeart/2005/8/layout/lProcess3"/>
    <dgm:cxn modelId="{BE572892-611A-4132-BC32-E753EB6962A5}" type="presParOf" srcId="{1218C320-7FFB-4E22-A87D-7E5A69DADFEF}" destId="{3AC3DE29-E2DE-493D-A030-56194FF657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F7415-07B2-4263-AD3F-FCA924BA7D3C}">
      <dsp:nvSpPr>
        <dsp:cNvPr id="0" name=""/>
        <dsp:cNvSpPr/>
      </dsp:nvSpPr>
      <dsp:spPr>
        <a:xfrm>
          <a:off x="0" y="0"/>
          <a:ext cx="5964996" cy="9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簽主旨</a:t>
          </a:r>
          <a:r>
            <a:rPr lang="zh-TW" altLang="en-US" sz="4800" kern="1200" dirty="0" smtClean="0">
              <a:latin typeface="標楷體" pitchFamily="65" charset="-120"/>
              <a:ea typeface="標楷體" pitchFamily="65" charset="-120"/>
            </a:rPr>
            <a:t>之撰擬：</a:t>
          </a:r>
          <a:endParaRPr lang="zh-TW" altLang="en-US" sz="4800" kern="1200" dirty="0">
            <a:latin typeface="標楷體" pitchFamily="65" charset="-120"/>
            <a:ea typeface="標楷體" pitchFamily="65" charset="-120"/>
          </a:endParaRPr>
        </a:p>
      </dsp:txBody>
      <dsp:txXfrm>
        <a:off x="27418" y="27418"/>
        <a:ext cx="5910160" cy="88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35A50A05-FB99-431D-A6DB-D9B3EB86ABF8}" type="datetimeFigureOut">
              <a:rPr lang="zh-TW" altLang="en-US"/>
              <a:pPr>
                <a:defRPr/>
              </a:pPr>
              <a:t>2015/11/26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4C5CF14A-5BBF-4609-8D6A-DDBF1A960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856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B19519C2-30BD-403E-BC77-534E2B48B8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33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A1A58-73F7-49CE-B5FF-674372489F25}" type="slidenum">
              <a:rPr lang="en-US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FD19FC-10CD-4114-81A7-E1E9948206FB}" type="slidenum">
              <a:rPr lang="en-US" altLang="zh-TW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9300" indent="-287338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4113" indent="-231775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6075" indent="-230188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8038" indent="-230188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52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24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496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068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mtClean="0">
                <a:solidFill>
                  <a:prstClr val="black"/>
                </a:solidFill>
              </a:rPr>
              <a:t>1</a:t>
            </a: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9300" indent="-287338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4113" indent="-231775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6075" indent="-230188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8038" indent="-230188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52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24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496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06838" indent="-230188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78D3E79-F121-4C3C-A26D-DC8D309EB001}" type="slidenum">
              <a:rPr lang="en-US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-INER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49950"/>
            <a:ext cx="863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32138" y="6140450"/>
            <a:ext cx="374015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4A2B48C-94F8-4A4C-A844-4D9B5EBF72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9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D5B0-F346-4120-A33B-7BD5E87CC7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321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3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3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9A0C-0B66-4CD8-BFB0-73018E75C7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188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0" y="188913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608D-8001-47ED-BA36-D367000E22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015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0" y="1341438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48DF-7ABA-4311-8A05-BEB80DADC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075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0F3F-19A8-4A1F-A6EB-5E4C705B6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27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D9CF-A4E6-40B5-A7F4-DBFB085BB5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77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2290-34C2-4B2E-9F6F-A1D70B4128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95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4CE62-8EB1-402A-B086-4CC64D2854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93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C9CC-5EE7-43C3-A699-717FE654C9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21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9798-5718-4A7F-A442-36EDF6A8C6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884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CD70-FAF1-4047-8A2C-96177B54E7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83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FFEE-F1DB-4AB8-A6D9-A423F7E3B4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96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6379-D636-490F-9FE2-A32B7A024C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1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4BF537-EE13-4B3E-ADDF-B18C0F8426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7950" y="1125538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7950" y="6308725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Picture 9" descr="C-INERC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935038" cy="66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6988" y="6524625"/>
            <a:ext cx="267335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4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32.xml"/><Relationship Id="rId7" Type="http://schemas.openxmlformats.org/officeDocument/2006/relationships/diagramColors" Target="../diagrams/colors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084763"/>
            <a:ext cx="7994650" cy="960437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tabLst>
                <a:tab pos="0" algn="l"/>
                <a:tab pos="982663" algn="l"/>
                <a:tab pos="13430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zh-TW" altLang="en-US" sz="2800" b="1" spc="300" dirty="0" smtClean="0">
                <a:solidFill>
                  <a:schemeClr val="accent6">
                    <a:lumMod val="75000"/>
                  </a:schemeClr>
                </a:solidFill>
              </a:rPr>
              <a:t>秘書室文書科</a:t>
            </a:r>
            <a:endParaRPr lang="en-US" altLang="zh-TW" sz="2800" b="1" spc="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 eaLnBrk="1" hangingPunct="1">
              <a:lnSpc>
                <a:spcPct val="105000"/>
              </a:lnSpc>
              <a:tabLst>
                <a:tab pos="0" algn="l"/>
                <a:tab pos="982663" algn="l"/>
                <a:tab pos="13430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zh-TW" sz="1000" b="1" dirty="0" smtClean="0">
              <a:latin typeface="Times New Roman" pitchFamily="18" charset="0"/>
            </a:endParaRPr>
          </a:p>
        </p:txBody>
      </p:sp>
      <p:sp>
        <p:nvSpPr>
          <p:cNvPr id="5123" name="標題 5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991475" cy="1655763"/>
          </a:xfrm>
          <a:gradFill rotWithShape="1">
            <a:gsLst>
              <a:gs pos="0">
                <a:srgbClr val="BEF397"/>
              </a:gs>
              <a:gs pos="32001">
                <a:srgbClr val="D5F6C0"/>
              </a:gs>
              <a:gs pos="100000">
                <a:srgbClr val="EAFAE0"/>
              </a:gs>
            </a:gsLst>
            <a:lin ang="13500000" scaled="1"/>
          </a:gradFill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4800" dirty="0" smtClean="0"/>
              <a:t>公文線上簽核系統及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公文公文製作說明</a:t>
            </a:r>
          </a:p>
        </p:txBody>
      </p:sp>
      <p:sp>
        <p:nvSpPr>
          <p:cNvPr id="5" name="標題 5"/>
          <p:cNvSpPr txBox="1">
            <a:spLocks/>
          </p:cNvSpPr>
          <p:nvPr/>
        </p:nvSpPr>
        <p:spPr bwMode="auto">
          <a:xfrm>
            <a:off x="830263" y="981075"/>
            <a:ext cx="8313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800" kern="0" dirty="0" smtClean="0">
                <a:solidFill>
                  <a:srgbClr val="000000"/>
                </a:solidFill>
              </a:rPr>
              <a:t>104</a:t>
            </a:r>
            <a:r>
              <a:rPr lang="zh-TW" altLang="en-US" sz="4800" kern="0" dirty="0" smtClean="0">
                <a:solidFill>
                  <a:srgbClr val="000000"/>
                </a:solidFill>
              </a:rPr>
              <a:t>年新進人員講習</a:t>
            </a:r>
            <a:r>
              <a:rPr lang="en-US" altLang="zh-TW" sz="4800" kern="0" dirty="0" smtClean="0">
                <a:solidFill>
                  <a:srgbClr val="000000"/>
                </a:solidFill>
              </a:rPr>
              <a:t/>
            </a:r>
            <a:br>
              <a:rPr lang="en-US" altLang="zh-TW" sz="4800" kern="0" dirty="0" smtClean="0">
                <a:solidFill>
                  <a:srgbClr val="000000"/>
                </a:solidFill>
              </a:rPr>
            </a:br>
            <a:endParaRPr lang="zh-TW" altLang="en-US" sz="4800" kern="0" dirty="0" smtClean="0">
              <a:solidFill>
                <a:srgbClr val="00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31840" y="41490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0000"/>
                </a:solidFill>
              </a:rPr>
              <a:t>104</a:t>
            </a:r>
            <a:r>
              <a:rPr lang="zh-TW" altLang="en-US" sz="4000" dirty="0" smtClean="0">
                <a:solidFill>
                  <a:srgbClr val="000000"/>
                </a:solidFill>
              </a:rPr>
              <a:t>年</a:t>
            </a:r>
            <a:r>
              <a:rPr lang="en-US" altLang="zh-TW" sz="4000" dirty="0" smtClean="0">
                <a:solidFill>
                  <a:srgbClr val="000000"/>
                </a:solidFill>
              </a:rPr>
              <a:t> 12</a:t>
            </a:r>
            <a:r>
              <a:rPr lang="zh-TW" altLang="en-US" sz="4000" dirty="0" smtClean="0">
                <a:solidFill>
                  <a:srgbClr val="000000"/>
                </a:solidFill>
              </a:rPr>
              <a:t>月</a:t>
            </a:r>
            <a:r>
              <a:rPr lang="en-US" altLang="zh-TW" sz="4000" dirty="0" smtClean="0">
                <a:solidFill>
                  <a:srgbClr val="000000"/>
                </a:solidFill>
              </a:rPr>
              <a:t>1</a:t>
            </a:r>
            <a:r>
              <a:rPr lang="zh-TW" altLang="en-US" sz="4000" dirty="0" smtClean="0">
                <a:solidFill>
                  <a:srgbClr val="000000"/>
                </a:solidFill>
              </a:rPr>
              <a:t>日</a:t>
            </a:r>
            <a:endParaRPr lang="zh-TW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45125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三</a:t>
            </a:r>
            <a:r>
              <a:rPr lang="zh-TW" altLang="en-US" dirty="0"/>
              <a:t>、公文</a:t>
            </a:r>
            <a:r>
              <a:rPr lang="zh-TW" altLang="en-US" dirty="0" smtClean="0"/>
              <a:t>製作常用格式</a:t>
            </a:r>
            <a:r>
              <a:rPr lang="en-US" altLang="zh-TW" dirty="0" smtClean="0"/>
              <a:t>-</a:t>
            </a:r>
            <a:r>
              <a:rPr lang="zh-TW" altLang="en-US" dirty="0" smtClean="0"/>
              <a:t>函稿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56F78-7E99-4C5D-B408-860753663BC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19460" name="內容版面配置區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8103"/>
              </p:ext>
            </p:extLst>
          </p:nvPr>
        </p:nvGraphicFramePr>
        <p:xfrm>
          <a:off x="2220898" y="1052736"/>
          <a:ext cx="6465888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文件" r:id="rId4" imgW="5271734" imgH="4340364" progId="Word.Document.12">
                  <p:embed/>
                </p:oleObj>
              </mc:Choice>
              <mc:Fallback>
                <p:oleObj name="文件" r:id="rId4" imgW="5271734" imgH="4340364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898" y="1052736"/>
                        <a:ext cx="6465888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橢圓 4"/>
          <p:cNvSpPr/>
          <p:nvPr/>
        </p:nvSpPr>
        <p:spPr>
          <a:xfrm>
            <a:off x="2953544" y="4869160"/>
            <a:ext cx="1516062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3528" y="1772816"/>
            <a:ext cx="1800200" cy="252376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00"/>
                </a:solidFill>
              </a:rPr>
              <a:t>1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上對下指示、交辦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r>
              <a:rPr lang="en-US" altLang="zh-TW" sz="2000" b="1" dirty="0" smtClean="0">
                <a:solidFill>
                  <a:srgbClr val="000000"/>
                </a:solidFill>
              </a:rPr>
              <a:t>2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下對上請求、報告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r>
              <a:rPr lang="en-US" altLang="zh-TW" sz="20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同級機關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r>
              <a:rPr lang="en-US" altLang="zh-TW" sz="2000" b="1" dirty="0" smtClean="0">
                <a:solidFill>
                  <a:srgbClr val="000000"/>
                </a:solidFill>
              </a:rPr>
              <a:t>4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對民眾之申請、答復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364610" cy="936625"/>
          </a:xfrm>
        </p:spPr>
        <p:txBody>
          <a:bodyPr/>
          <a:lstStyle/>
          <a:p>
            <a:pPr algn="l"/>
            <a:r>
              <a:rPr lang="zh-TW" altLang="en-US" dirty="0" smtClean="0"/>
              <a:t>三</a:t>
            </a:r>
            <a:r>
              <a:rPr lang="zh-TW" altLang="en-US" dirty="0"/>
              <a:t>、公文製作常用格式</a:t>
            </a:r>
            <a:r>
              <a:rPr lang="en-US" altLang="zh-TW" dirty="0" smtClean="0"/>
              <a:t>-</a:t>
            </a:r>
            <a:r>
              <a:rPr lang="zh-TW" altLang="en-US" dirty="0" smtClean="0"/>
              <a:t>書函稿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F0E1E-9D87-4021-8EBD-D81C7BF3586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20484" name="內容版面配置區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018742"/>
              </p:ext>
            </p:extLst>
          </p:nvPr>
        </p:nvGraphicFramePr>
        <p:xfrm>
          <a:off x="1835696" y="1052736"/>
          <a:ext cx="6465888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文件" r:id="rId4" imgW="5271734" imgH="4340364" progId="Word.Document.12">
                  <p:embed/>
                </p:oleObj>
              </mc:Choice>
              <mc:Fallback>
                <p:oleObj name="文件" r:id="rId4" imgW="5271734" imgH="4340364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052736"/>
                        <a:ext cx="6465888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橢圓 7"/>
          <p:cNvSpPr/>
          <p:nvPr/>
        </p:nvSpPr>
        <p:spPr>
          <a:xfrm>
            <a:off x="2483768" y="5013325"/>
            <a:ext cx="1516063" cy="698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1772816"/>
            <a:ext cx="1440160" cy="221599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00"/>
                </a:solidFill>
              </a:rPr>
              <a:t>1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答復簡單案情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r>
              <a:rPr lang="en-US" altLang="zh-TW" sz="2000" b="1" dirty="0" smtClean="0">
                <a:solidFill>
                  <a:srgbClr val="000000"/>
                </a:solidFill>
              </a:rPr>
              <a:t>2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寄送普通文件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r>
              <a:rPr lang="en-US" altLang="zh-TW" sz="2000" b="1" dirty="0" smtClean="0">
                <a:solidFill>
                  <a:srgbClr val="000000"/>
                </a:solidFill>
              </a:rPr>
              <a:t>3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性質不如函正式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三</a:t>
            </a:r>
            <a:r>
              <a:rPr lang="zh-TW" altLang="en-US" dirty="0"/>
              <a:t>、公文製作常用格式</a:t>
            </a:r>
            <a:r>
              <a:rPr lang="en-US" altLang="zh-TW" dirty="0" smtClean="0"/>
              <a:t>-</a:t>
            </a:r>
            <a:r>
              <a:rPr lang="zh-TW" altLang="en-US" dirty="0" smtClean="0"/>
              <a:t>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E2BA9-3345-49E9-A780-2262C3E66E3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21509" name="內容版面配置區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60904"/>
              </p:ext>
            </p:extLst>
          </p:nvPr>
        </p:nvGraphicFramePr>
        <p:xfrm>
          <a:off x="1619672" y="980728"/>
          <a:ext cx="6465888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文件" r:id="rId4" imgW="5271734" imgH="4340364" progId="Word.Document.12">
                  <p:embed/>
                </p:oleObj>
              </mc:Choice>
              <mc:Fallback>
                <p:oleObj name="文件" r:id="rId4" imgW="5271734" imgH="4340364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80728"/>
                        <a:ext cx="6465888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51520" y="2060848"/>
            <a:ext cx="1440160" cy="129266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00"/>
                </a:solidFill>
              </a:rPr>
              <a:t>案情較複雜之請示、建議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三</a:t>
            </a:r>
            <a:r>
              <a:rPr lang="zh-TW" altLang="en-US" dirty="0"/>
              <a:t>、公文製作常用格式</a:t>
            </a:r>
            <a:r>
              <a:rPr lang="en-US" altLang="zh-TW" dirty="0" smtClean="0"/>
              <a:t>-</a:t>
            </a:r>
            <a:r>
              <a:rPr lang="zh-TW" altLang="en-US" dirty="0" smtClean="0"/>
              <a:t>便簽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E2B37-CC4E-4DDA-9AA2-7835004BDA9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438275" y="5013325"/>
            <a:ext cx="1516063" cy="698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22533" name="內容版面配置區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22277"/>
              </p:ext>
            </p:extLst>
          </p:nvPr>
        </p:nvGraphicFramePr>
        <p:xfrm>
          <a:off x="1763688" y="1196752"/>
          <a:ext cx="6465888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文件" r:id="rId4" imgW="5271734" imgH="4340364" progId="Word.Document.12">
                  <p:embed/>
                </p:oleObj>
              </mc:Choice>
              <mc:Fallback>
                <p:oleObj name="文件" r:id="rId4" imgW="5271734" imgH="4340364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96752"/>
                        <a:ext cx="6465888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51520" y="2060848"/>
            <a:ext cx="1440160" cy="160043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00"/>
                </a:solidFill>
              </a:rPr>
              <a:t>1.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案情較簡單之請示、說明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r>
              <a:rPr lang="en-US" altLang="zh-TW" sz="2000" b="1" dirty="0" smtClean="0">
                <a:solidFill>
                  <a:srgbClr val="000000"/>
                </a:solidFill>
              </a:rPr>
              <a:t>2.</a:t>
            </a:r>
            <a:r>
              <a:rPr lang="zh-TW" altLang="en-US" sz="2000" b="1" dirty="0" smtClean="0">
                <a:solidFill>
                  <a:srgbClr val="000000"/>
                </a:solidFill>
              </a:rPr>
              <a:t>意見答覆</a:t>
            </a:r>
            <a:endParaRPr lang="en-US" altLang="zh-TW" sz="2000" b="1" dirty="0" smtClean="0">
              <a:solidFill>
                <a:srgbClr val="000000"/>
              </a:solidFill>
            </a:endParaRPr>
          </a:p>
          <a:p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9EF8E-6177-4599-841E-454054E3A4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993062" cy="50403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撰擬立場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簽屬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內部公文，以簽辦單位立場及口氣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撰擬格式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endParaRPr lang="zh-TW" altLang="en-US" dirty="0" smtClean="0">
              <a:solidFill>
                <a:srgbClr val="CC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三公文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簽、稿之撰擬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755650" y="2979738"/>
            <a:ext cx="3184525" cy="2897534"/>
            <a:chOff x="288" y="816"/>
            <a:chExt cx="2304" cy="3120"/>
          </a:xfrm>
        </p:grpSpPr>
        <p:sp>
          <p:nvSpPr>
            <p:cNvPr id="7178" name="AutoShape 5"/>
            <p:cNvSpPr>
              <a:spLocks noChangeArrowheads="1"/>
            </p:cNvSpPr>
            <p:nvPr/>
          </p:nvSpPr>
          <p:spPr bwMode="auto">
            <a:xfrm>
              <a:off x="288" y="1008"/>
              <a:ext cx="2304" cy="2928"/>
            </a:xfrm>
            <a:prstGeom prst="roundRect">
              <a:avLst>
                <a:gd name="adj" fmla="val 5625"/>
              </a:avLst>
            </a:prstGeom>
            <a:solidFill>
              <a:srgbClr val="8888B8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zh-TW" altLang="en-US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主旨：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說明：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擬辦：</a:t>
              </a:r>
            </a:p>
          </p:txBody>
        </p:sp>
        <p:sp>
          <p:nvSpPr>
            <p:cNvPr id="7179" name="AutoShape 6"/>
            <p:cNvSpPr>
              <a:spLocks noChangeArrowheads="1"/>
            </p:cNvSpPr>
            <p:nvPr/>
          </p:nvSpPr>
          <p:spPr bwMode="auto">
            <a:xfrm>
              <a:off x="576" y="816"/>
              <a:ext cx="1728" cy="564"/>
            </a:xfrm>
            <a:prstGeom prst="roundRect">
              <a:avLst>
                <a:gd name="adj" fmla="val 16667"/>
              </a:avLst>
            </a:prstGeom>
            <a:solidFill>
              <a:srgbClr val="282878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zh-TW" altLang="en-US" sz="3600" dirty="0">
                  <a:solidFill>
                    <a:srgbClr val="FFFFFF"/>
                  </a:solidFill>
                  <a:ea typeface="標楷體" pitchFamily="65" charset="-120"/>
                </a:rPr>
                <a:t>簽</a:t>
              </a:r>
              <a:endParaRPr lang="en-US" altLang="ja-JP" sz="3600" dirty="0">
                <a:solidFill>
                  <a:srgbClr val="FFFFFF"/>
                </a:solidFill>
                <a:ea typeface="標楷體" pitchFamily="65" charset="-120"/>
              </a:endParaRPr>
            </a:p>
          </p:txBody>
        </p:sp>
      </p:grpSp>
      <p:sp>
        <p:nvSpPr>
          <p:cNvPr id="7174" name="AutoShape 10"/>
          <p:cNvSpPr>
            <a:spLocks noChangeArrowheads="1"/>
          </p:cNvSpPr>
          <p:nvPr/>
        </p:nvSpPr>
        <p:spPr bwMode="auto">
          <a:xfrm>
            <a:off x="4139952" y="3357563"/>
            <a:ext cx="939800" cy="2057400"/>
          </a:xfrm>
          <a:prstGeom prst="leftRightArrow">
            <a:avLst>
              <a:gd name="adj1" fmla="val 56019"/>
              <a:gd name="adj2" fmla="val 25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endParaRPr lang="zh-TW" altLang="en-US" sz="4400">
              <a:solidFill>
                <a:srgbClr val="000000"/>
              </a:solidFill>
              <a:ea typeface="標楷體" pitchFamily="65" charset="-12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3513"/>
            <a:ext cx="32131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72" y="3430587"/>
            <a:ext cx="17922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9EF8E-6177-4599-841E-454054E3A4BB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993062" cy="50403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撰擬立場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稿屬外部公文，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以機關立場及首長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口氣</a:t>
            </a:r>
            <a:endParaRPr lang="en-US" altLang="zh-TW" dirty="0" smtClean="0">
              <a:solidFill>
                <a:srgbClr val="CC0066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撰擬格式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endParaRPr lang="zh-TW" altLang="en-US" dirty="0" smtClean="0">
              <a:solidFill>
                <a:srgbClr val="CC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三公文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簽、稿之撰擬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755650" y="2979738"/>
            <a:ext cx="3184525" cy="2897534"/>
            <a:chOff x="288" y="816"/>
            <a:chExt cx="2304" cy="3120"/>
          </a:xfrm>
          <a:solidFill>
            <a:srgbClr val="FFC000"/>
          </a:solidFill>
        </p:grpSpPr>
        <p:sp>
          <p:nvSpPr>
            <p:cNvPr id="7178" name="AutoShape 5"/>
            <p:cNvSpPr>
              <a:spLocks noChangeArrowheads="1"/>
            </p:cNvSpPr>
            <p:nvPr/>
          </p:nvSpPr>
          <p:spPr bwMode="auto">
            <a:xfrm>
              <a:off x="288" y="1008"/>
              <a:ext cx="2304" cy="2928"/>
            </a:xfrm>
            <a:prstGeom prst="roundRect">
              <a:avLst>
                <a:gd name="adj" fmla="val 5625"/>
              </a:avLst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主旨：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說明：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辦法：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None/>
              </a:pP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所長 </a:t>
              </a:r>
              <a:r>
                <a:rPr lang="en-US" altLang="zh-TW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000</a:t>
              </a:r>
              <a:endPara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179" name="AutoShape 6"/>
            <p:cNvSpPr>
              <a:spLocks noChangeArrowheads="1"/>
            </p:cNvSpPr>
            <p:nvPr/>
          </p:nvSpPr>
          <p:spPr bwMode="auto">
            <a:xfrm>
              <a:off x="576" y="816"/>
              <a:ext cx="1728" cy="564"/>
            </a:xfrm>
            <a:prstGeom prst="roundRect">
              <a:avLst>
                <a:gd name="adj" fmla="val 16667"/>
              </a:avLst>
            </a:prstGeom>
            <a:grpFill/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zh-TW" altLang="en-US" sz="3600" dirty="0" smtClean="0">
                  <a:solidFill>
                    <a:schemeClr val="bg1"/>
                  </a:solidFill>
                  <a:ea typeface="標楷體" pitchFamily="65" charset="-120"/>
                </a:rPr>
                <a:t>函</a:t>
              </a:r>
              <a:r>
                <a:rPr lang="en-US" altLang="zh-TW" sz="3600" dirty="0" smtClean="0">
                  <a:solidFill>
                    <a:schemeClr val="bg1"/>
                  </a:solidFill>
                  <a:ea typeface="標楷體" pitchFamily="65" charset="-120"/>
                </a:rPr>
                <a:t>(</a:t>
              </a:r>
              <a:r>
                <a:rPr lang="zh-TW" altLang="en-US" sz="3600" dirty="0" smtClean="0">
                  <a:solidFill>
                    <a:schemeClr val="bg1"/>
                  </a:solidFill>
                  <a:ea typeface="標楷體" pitchFamily="65" charset="-120"/>
                </a:rPr>
                <a:t>稿</a:t>
              </a:r>
              <a:r>
                <a:rPr lang="en-US" altLang="zh-TW" sz="3600" dirty="0" smtClean="0">
                  <a:solidFill>
                    <a:schemeClr val="bg1"/>
                  </a:solidFill>
                  <a:ea typeface="標楷體" pitchFamily="65" charset="-120"/>
                </a:rPr>
                <a:t>)</a:t>
              </a:r>
              <a:endParaRPr lang="en-US" altLang="ja-JP" sz="36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  <p:sp>
        <p:nvSpPr>
          <p:cNvPr id="7174" name="AutoShape 10"/>
          <p:cNvSpPr>
            <a:spLocks noChangeArrowheads="1"/>
          </p:cNvSpPr>
          <p:nvPr/>
        </p:nvSpPr>
        <p:spPr bwMode="auto">
          <a:xfrm>
            <a:off x="3992563" y="3357563"/>
            <a:ext cx="939800" cy="2057400"/>
          </a:xfrm>
          <a:prstGeom prst="leftRightArrow">
            <a:avLst>
              <a:gd name="adj1" fmla="val 56019"/>
              <a:gd name="adj2" fmla="val 25000"/>
            </a:avLst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endParaRPr lang="zh-TW" altLang="en-US" sz="4400"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28853" y="3789040"/>
            <a:ext cx="26639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主旨：</a:t>
            </a:r>
          </a:p>
          <a:p>
            <a:r>
              <a:rPr lang="zh-TW" altLang="en-US" sz="2800" dirty="0">
                <a:latin typeface="+mn-ea"/>
                <a:ea typeface="+mn-ea"/>
              </a:rPr>
              <a:t>說明：</a:t>
            </a:r>
          </a:p>
          <a:p>
            <a:r>
              <a:rPr lang="zh-TW" altLang="en-US" sz="2800" dirty="0">
                <a:latin typeface="+mn-ea"/>
                <a:ea typeface="+mn-ea"/>
              </a:rPr>
              <a:t>辦法</a:t>
            </a:r>
            <a:r>
              <a:rPr lang="zh-TW" altLang="en-US" sz="2800" dirty="0" smtClean="0">
                <a:latin typeface="+mn-ea"/>
                <a:ea typeface="+mn-ea"/>
              </a:rPr>
              <a:t>：</a:t>
            </a:r>
            <a:endParaRPr lang="en-US" altLang="zh-TW" sz="2800" dirty="0" smtClean="0">
              <a:latin typeface="+mn-ea"/>
              <a:ea typeface="+mn-ea"/>
            </a:endParaRPr>
          </a:p>
          <a:p>
            <a:endParaRPr lang="en-US" altLang="zh-TW" sz="2800" dirty="0" smtClean="0"/>
          </a:p>
          <a:p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所戳</a:t>
            </a:r>
            <a:endParaRPr lang="zh-TW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076056" y="2937496"/>
            <a:ext cx="3184525" cy="2897534"/>
            <a:chOff x="288" y="816"/>
            <a:chExt cx="2304" cy="3120"/>
          </a:xfrm>
          <a:solidFill>
            <a:srgbClr val="FF99CC"/>
          </a:solidFill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288" y="1008"/>
              <a:ext cx="2304" cy="2928"/>
            </a:xfrm>
            <a:prstGeom prst="roundRect">
              <a:avLst>
                <a:gd name="adj" fmla="val 5625"/>
              </a:avLst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主旨：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說明：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辦法：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None/>
              </a:pP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None/>
              </a:pPr>
              <a:r>
                <a:rPr lang="zh-TW" altLang="en-US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所戳</a:t>
              </a:r>
              <a:endPara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576" y="816"/>
              <a:ext cx="1728" cy="564"/>
            </a:xfrm>
            <a:prstGeom prst="roundRect">
              <a:avLst>
                <a:gd name="adj" fmla="val 16667"/>
              </a:avLst>
            </a:prstGeom>
            <a:grpFill/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zh-TW" altLang="en-US" sz="3600" dirty="0" smtClean="0">
                  <a:solidFill>
                    <a:schemeClr val="bg1"/>
                  </a:solidFill>
                  <a:ea typeface="標楷體" pitchFamily="65" charset="-120"/>
                </a:rPr>
                <a:t>書函</a:t>
              </a:r>
              <a:r>
                <a:rPr lang="en-US" altLang="zh-TW" sz="3600" dirty="0" smtClean="0">
                  <a:solidFill>
                    <a:schemeClr val="bg1"/>
                  </a:solidFill>
                  <a:ea typeface="標楷體" pitchFamily="65" charset="-120"/>
                </a:rPr>
                <a:t>(</a:t>
              </a:r>
              <a:r>
                <a:rPr lang="zh-TW" altLang="en-US" sz="3600" dirty="0" smtClean="0">
                  <a:solidFill>
                    <a:schemeClr val="bg1"/>
                  </a:solidFill>
                  <a:ea typeface="標楷體" pitchFamily="65" charset="-120"/>
                </a:rPr>
                <a:t>稿</a:t>
              </a:r>
              <a:r>
                <a:rPr lang="en-US" altLang="zh-TW" sz="3600" dirty="0" smtClean="0">
                  <a:solidFill>
                    <a:schemeClr val="bg1"/>
                  </a:solidFill>
                  <a:ea typeface="標楷體" pitchFamily="65" charset="-120"/>
                </a:rPr>
                <a:t>)</a:t>
              </a:r>
              <a:endParaRPr lang="en-US" altLang="ja-JP" sz="36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2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B6C96-8719-49F3-B578-AD0E8F4134AB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219200"/>
            <a:ext cx="8424862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簽、稿的關係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簽、便簽與函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稿、書函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稿的關係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</a:p>
          <a:p>
            <a:pPr marL="11049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一、先簽後稿：重大興革案。 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二、簽稿併陳：案情特殊須加說明，限時辦發。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三、以稿代簽 ：案情簡單或例行承轉之案件。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四、有簽無稿： </a:t>
            </a:r>
          </a:p>
          <a:p>
            <a:pPr marL="1104900" lvl="1" indent="-533400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有來文之一般存參公文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於來文空白處以條例式簽辦者</a:t>
            </a:r>
            <a:r>
              <a:rPr lang="en-US" altLang="zh-TW" dirty="0" smtClean="0">
                <a:ea typeface="標楷體" pitchFamily="65" charset="-120"/>
              </a:rPr>
              <a:t>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04900" lvl="1" indent="-533400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視公務需要主動辦簽者。 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zh-TW" altLang="en-US" b="1" dirty="0" smtClean="0">
                <a:solidFill>
                  <a:srgbClr val="F76615"/>
                </a:solidFill>
              </a:rPr>
              <a:t>註：稿為公文之草本</a:t>
            </a:r>
            <a:r>
              <a:rPr lang="en-US" altLang="zh-TW" b="1" dirty="0" smtClean="0">
                <a:solidFill>
                  <a:srgbClr val="F76615"/>
                </a:solidFill>
              </a:rPr>
              <a:t>(</a:t>
            </a:r>
            <a:r>
              <a:rPr lang="zh-TW" altLang="en-US" b="1" dirty="0" smtClean="0">
                <a:solidFill>
                  <a:srgbClr val="F76615"/>
                </a:solidFill>
              </a:rPr>
              <a:t>函稿、書函稿</a:t>
            </a:r>
            <a:r>
              <a:rPr lang="en-US" altLang="zh-TW" b="1" dirty="0" smtClean="0">
                <a:solidFill>
                  <a:srgbClr val="F76615"/>
                </a:solidFill>
              </a:rPr>
              <a:t>)</a:t>
            </a:r>
            <a:r>
              <a:rPr lang="zh-TW" altLang="en-US" b="1" dirty="0" smtClean="0">
                <a:solidFill>
                  <a:srgbClr val="F76615"/>
                </a:solidFill>
              </a:rPr>
              <a:t>，須依各機關之規定程序陳閱核判後發出</a:t>
            </a:r>
            <a:r>
              <a:rPr lang="en-US" altLang="zh-TW" b="1" dirty="0" smtClean="0">
                <a:solidFill>
                  <a:srgbClr val="F76615"/>
                </a:solidFill>
              </a:rPr>
              <a:t>(</a:t>
            </a:r>
            <a:r>
              <a:rPr lang="zh-TW" altLang="en-US" b="1" dirty="0" smtClean="0">
                <a:solidFill>
                  <a:srgbClr val="F76615"/>
                </a:solidFill>
              </a:rPr>
              <a:t>函、 書函</a:t>
            </a:r>
            <a:r>
              <a:rPr lang="en-US" altLang="zh-TW" b="1" dirty="0" smtClean="0">
                <a:solidFill>
                  <a:srgbClr val="F76615"/>
                </a:solidFill>
              </a:rPr>
              <a:t>)</a:t>
            </a:r>
            <a:r>
              <a:rPr lang="zh-TW" altLang="en-US" dirty="0" smtClean="0"/>
              <a:t>。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、公文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簽、便簽之撰擬</a:t>
            </a:r>
          </a:p>
        </p:txBody>
      </p:sp>
    </p:spTree>
    <p:extLst>
      <p:ext uri="{BB962C8B-B14F-4D97-AF65-F5344CB8AC3E}">
        <p14:creationId xmlns:p14="http://schemas.microsoft.com/office/powerpoint/2010/main" val="2935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53055-F82B-43AE-B67F-C2A160378295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7993062" cy="5256212"/>
          </a:xfrm>
        </p:spPr>
        <p:txBody>
          <a:bodyPr/>
          <a:lstStyle/>
          <a:p>
            <a:pPr marL="806450" indent="-806450" eaLnBrk="1" hangingPunct="1"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一、不分項，為全文精要，力求具體扼要敘 明行文的期望與目的，讓受文者一目瞭然，用字以五十字左右為宜。</a:t>
            </a:r>
          </a:p>
          <a:p>
            <a:pPr marL="896938" lvl="1" indent="-80645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一般起首語常用「為」、「有關」、「建議」等用語。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1104900" lvl="1" indent="-1014413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三、適當的使用稱謂、期望及目的語例如請核示。（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參閱附錄１、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987425" lvl="1" indent="-896938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四、例：為辦理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OOO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研討會乙案，請核示。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三公文製作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簽、便簽之撰擬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資料庫圖表 1"/>
          <p:cNvGraphicFramePr/>
          <p:nvPr/>
        </p:nvGraphicFramePr>
        <p:xfrm>
          <a:off x="971600" y="1052736"/>
          <a:ext cx="597666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8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E3762-8F6B-4101-A3F1-827365A57FE5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62150"/>
            <a:ext cx="7993063" cy="4167188"/>
          </a:xfrm>
        </p:spPr>
        <p:txBody>
          <a:bodyPr/>
          <a:lstStyle/>
          <a:p>
            <a:pPr marL="1104900" lvl="1" indent="-533400" eaLnBrk="1" hangingPunct="1">
              <a:buFont typeface="Wingdings" pitchFamily="2" charset="2"/>
              <a:buChar char="l"/>
            </a:pPr>
            <a:r>
              <a:rPr lang="zh-TW" altLang="en-US" sz="4000" b="1" dirty="0" smtClean="0">
                <a:solidFill>
                  <a:srgbClr val="FF0000"/>
                </a:solidFill>
              </a:rPr>
              <a:t>為何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marL="1104900" lvl="1" indent="-533400" eaLnBrk="1" hangingPunct="1">
              <a:buFont typeface="Wingdings" pitchFamily="2" charset="2"/>
              <a:buChar char="l"/>
            </a:pPr>
            <a:r>
              <a:rPr lang="zh-TW" altLang="en-US" b="1" dirty="0" smtClean="0"/>
              <a:t>就事實、來源、理由、內容過程、處理情形等作較詳細的敘述。</a:t>
            </a:r>
          </a:p>
          <a:p>
            <a:pPr marL="1104900" lvl="1" indent="-533400" eaLnBrk="1" hangingPunct="1">
              <a:buFont typeface="Wingdings" pitchFamily="2" charset="2"/>
              <a:buChar char="l"/>
            </a:pPr>
            <a:r>
              <a:rPr lang="zh-TW" altLang="en-US" b="1" dirty="0" smtClean="0"/>
              <a:t>內容的書寫：一般對事情的敘述：引據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申述</a:t>
            </a:r>
          </a:p>
          <a:p>
            <a:pPr marL="1104900" lvl="1" indent="-533400" eaLnBrk="1" hangingPunct="1">
              <a:buFont typeface="Wingdings" pitchFamily="2" charset="2"/>
              <a:buChar char="u"/>
            </a:pPr>
            <a:r>
              <a:rPr lang="zh-TW" altLang="en-US" b="1" dirty="0" smtClean="0"/>
              <a:t>引據：辦理事項的依據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法令、事實、理論、來文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，辦理之原因。</a:t>
            </a:r>
          </a:p>
          <a:p>
            <a:pPr marL="1104900" lvl="1" indent="-533400" eaLnBrk="1" hangingPunct="1">
              <a:buFont typeface="Wingdings" pitchFamily="2" charset="2"/>
              <a:buChar char="u"/>
            </a:pPr>
            <a:r>
              <a:rPr lang="zh-TW" altLang="en-US" b="1" dirty="0" smtClean="0"/>
              <a:t>申述：根據引據而申述自己的意見或理由，提出處理辦法或要求。</a:t>
            </a:r>
          </a:p>
          <a:p>
            <a:pPr marL="1104900" lvl="1" indent="-533400"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三公文製作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簽、便簽之撰擬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269" name="群組 6"/>
          <p:cNvGrpSpPr>
            <a:grpSpLocks/>
          </p:cNvGrpSpPr>
          <p:nvPr/>
        </p:nvGrpSpPr>
        <p:grpSpPr bwMode="auto">
          <a:xfrm>
            <a:off x="1169988" y="982663"/>
            <a:ext cx="5965825" cy="935037"/>
            <a:chOff x="0" y="0"/>
            <a:chExt cx="5964996" cy="936104"/>
          </a:xfrm>
        </p:grpSpPr>
        <p:sp>
          <p:nvSpPr>
            <p:cNvPr id="8" name="圓角矩形 7"/>
            <p:cNvSpPr/>
            <p:nvPr/>
          </p:nvSpPr>
          <p:spPr>
            <a:xfrm>
              <a:off x="0" y="0"/>
              <a:ext cx="5964996" cy="9361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26983" y="27018"/>
              <a:ext cx="5911029" cy="882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80" tIns="182880" rIns="182880" bIns="182880" spcCol="1270" anchor="ctr"/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None/>
                <a:defRPr/>
              </a:pPr>
              <a:r>
                <a:rPr lang="zh-TW" altLang="en-US" sz="4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簽說明</a:t>
              </a:r>
              <a:r>
                <a:rPr lang="zh-TW" altLang="en-US" sz="4800" dirty="0">
                  <a:latin typeface="標楷體" pitchFamily="65" charset="-120"/>
                  <a:ea typeface="標楷體" pitchFamily="65" charset="-120"/>
                </a:rPr>
                <a:t>之撰擬：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9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E4E6A-17D8-4A02-8CB8-18BABCEB66B7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7993062" cy="4297362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應針對案情，提出具體處理意見或解決問題之方案。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原則上說明段不提「擬辦意見」，「擬辦」段不重複「說明」。但實務上「擬辦」段如有須引用「說明」段內容辦理時，須明確引敍，例如：</a:t>
            </a:r>
          </a:p>
          <a:p>
            <a:pPr marL="1104900" lvl="1" indent="-533400" eaLnBrk="1" hangingPunct="1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b="1" u="sng" dirty="0" smtClean="0"/>
              <a:t>「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本案如奉  核可，擬依說明三之建議，函請各單位辦理。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marL="1104900" lvl="1" indent="-533400" eaLnBrk="1" hangingPunct="1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三公文製作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簽、便簽之撰擬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293" name="群組 6"/>
          <p:cNvGrpSpPr>
            <a:grpSpLocks/>
          </p:cNvGrpSpPr>
          <p:nvPr/>
        </p:nvGrpSpPr>
        <p:grpSpPr bwMode="auto">
          <a:xfrm>
            <a:off x="1169988" y="982663"/>
            <a:ext cx="5965825" cy="935037"/>
            <a:chOff x="0" y="0"/>
            <a:chExt cx="5964996" cy="936104"/>
          </a:xfrm>
        </p:grpSpPr>
        <p:sp>
          <p:nvSpPr>
            <p:cNvPr id="8" name="圓角矩形 7"/>
            <p:cNvSpPr/>
            <p:nvPr/>
          </p:nvSpPr>
          <p:spPr>
            <a:xfrm>
              <a:off x="0" y="0"/>
              <a:ext cx="5964996" cy="9361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26983" y="27018"/>
              <a:ext cx="5911029" cy="882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80" tIns="182880" rIns="182880" bIns="182880" spcCol="1270" anchor="ctr"/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None/>
                <a:defRPr/>
              </a:pPr>
              <a:r>
                <a:rPr lang="zh-TW" altLang="en-US" sz="4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簽擬辦</a:t>
              </a:r>
              <a:r>
                <a:rPr lang="zh-TW" altLang="en-US" sz="4800" dirty="0">
                  <a:latin typeface="標楷體" pitchFamily="65" charset="-120"/>
                  <a:ea typeface="標楷體" pitchFamily="65" charset="-120"/>
                </a:rPr>
                <a:t>之撰擬：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0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4320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/>
              <a:t>簡報大綱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59563" y="6453188"/>
            <a:ext cx="2133600" cy="3603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A8F00F9-563C-44F2-A197-A972F6345AFF}" type="slidenum">
              <a:rPr lang="zh-TW" altLang="en-US" sz="1200" smtClean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pPr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zh-TW" sz="1200" smtClean="0">
              <a:solidFill>
                <a:srgbClr val="FFFFFF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8" name="投影片編號版面配置區 5"/>
          <p:cNvSpPr txBox="1">
            <a:spLocks noGrp="1"/>
          </p:cNvSpPr>
          <p:nvPr/>
        </p:nvSpPr>
        <p:spPr bwMode="auto">
          <a:xfrm>
            <a:off x="6659563" y="6453188"/>
            <a:ext cx="2133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C745785B-C236-4FCC-BA9D-D2F9367B7824}" type="slidenum">
              <a:rPr lang="zh-TW" altLang="en-US" sz="1200">
                <a:solidFill>
                  <a:srgbClr val="000000"/>
                </a:solidFill>
                <a:latin typeface="Arial"/>
              </a:rPr>
              <a:pPr algn="r">
                <a:defRPr/>
              </a:pPr>
              <a:t>2</a:t>
            </a:fld>
            <a:endParaRPr lang="en-US" altLang="zh-TW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圓角矩形 6"/>
          <p:cNvSpPr/>
          <p:nvPr/>
        </p:nvSpPr>
        <p:spPr>
          <a:xfrm>
            <a:off x="1445996" y="980728"/>
            <a:ext cx="6080125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0000"/>
                </a:schemeClr>
              </a:gs>
              <a:gs pos="5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6" name="立方體 15"/>
          <p:cNvSpPr/>
          <p:nvPr/>
        </p:nvSpPr>
        <p:spPr>
          <a:xfrm>
            <a:off x="1011021" y="980728"/>
            <a:ext cx="869950" cy="638175"/>
          </a:xfrm>
          <a:prstGeom prst="cube">
            <a:avLst>
              <a:gd name="adj" fmla="val 1926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rgbClr val="FFFFFF"/>
                </a:solidFill>
              </a:rPr>
              <a:t>一</a:t>
            </a:r>
          </a:p>
        </p:txBody>
      </p:sp>
      <p:sp>
        <p:nvSpPr>
          <p:cNvPr id="4105" name="文字方塊 7"/>
          <p:cNvSpPr txBox="1">
            <a:spLocks noChangeArrowheads="1"/>
          </p:cNvSpPr>
          <p:nvPr/>
        </p:nvSpPr>
        <p:spPr bwMode="auto">
          <a:xfrm>
            <a:off x="2073414" y="1038890"/>
            <a:ext cx="5135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微軟正黑體" pitchFamily="34" charset="-120"/>
                <a:cs typeface="Arial" pitchFamily="34" charset="0"/>
              </a:rPr>
              <a:t>本所公文處理流程說明</a:t>
            </a:r>
            <a:endParaRPr lang="zh-TW" altLang="en-US" sz="3600" dirty="0">
              <a:solidFill>
                <a:srgbClr val="0000FF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3" name="立方體 15"/>
          <p:cNvSpPr/>
          <p:nvPr/>
        </p:nvSpPr>
        <p:spPr>
          <a:xfrm>
            <a:off x="988219" y="1988840"/>
            <a:ext cx="869950" cy="638175"/>
          </a:xfrm>
          <a:prstGeom prst="cube">
            <a:avLst>
              <a:gd name="adj" fmla="val 1926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rgbClr val="FFFFFF"/>
                </a:solidFill>
              </a:rPr>
              <a:t>二</a:t>
            </a:r>
          </a:p>
        </p:txBody>
      </p:sp>
      <p:sp>
        <p:nvSpPr>
          <p:cNvPr id="5" name="立方體 15"/>
          <p:cNvSpPr/>
          <p:nvPr/>
        </p:nvSpPr>
        <p:spPr>
          <a:xfrm rot="21416296">
            <a:off x="930669" y="3235753"/>
            <a:ext cx="869950" cy="638175"/>
          </a:xfrm>
          <a:prstGeom prst="cube">
            <a:avLst>
              <a:gd name="adj" fmla="val 1926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rgbClr val="FFFFFF"/>
                </a:solidFill>
              </a:rPr>
              <a:t>三</a:t>
            </a:r>
          </a:p>
        </p:txBody>
      </p:sp>
      <p:sp>
        <p:nvSpPr>
          <p:cNvPr id="19" name="圓角矩形 6"/>
          <p:cNvSpPr/>
          <p:nvPr/>
        </p:nvSpPr>
        <p:spPr>
          <a:xfrm>
            <a:off x="1782383" y="2109548"/>
            <a:ext cx="7029477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0000"/>
                </a:schemeClr>
              </a:gs>
              <a:gs pos="5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0" name="文字方塊 7"/>
          <p:cNvSpPr txBox="1">
            <a:spLocks noChangeArrowheads="1"/>
          </p:cNvSpPr>
          <p:nvPr/>
        </p:nvSpPr>
        <p:spPr bwMode="auto">
          <a:xfrm>
            <a:off x="2073414" y="1937031"/>
            <a:ext cx="6211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微軟正黑體" pitchFamily="34" charset="-120"/>
                <a:cs typeface="Arial" pitchFamily="34" charset="0"/>
              </a:rPr>
              <a:t>公文線上簽核及管理系統實機操作簡介</a:t>
            </a:r>
            <a:endParaRPr lang="zh-TW" altLang="en-US" sz="3600" dirty="0">
              <a:solidFill>
                <a:srgbClr val="0000FF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21" name="文字方塊 5"/>
          <p:cNvSpPr txBox="1">
            <a:spLocks noChangeArrowheads="1"/>
          </p:cNvSpPr>
          <p:nvPr/>
        </p:nvSpPr>
        <p:spPr bwMode="auto">
          <a:xfrm>
            <a:off x="2100263" y="3807773"/>
            <a:ext cx="52530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</a:rPr>
              <a:t>簽、便簽撰擬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</a:rPr>
              <a:t>函稿、書函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</a:rPr>
              <a:t>稿撰擬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</a:rPr>
              <a:t>紙本核章</a:t>
            </a:r>
            <a:endParaRPr lang="en-US" altLang="zh-TW" sz="2400" dirty="0">
              <a:solidFill>
                <a:srgbClr val="000000"/>
              </a:solidFill>
              <a:latin typeface="微軟正黑體" pitchFamily="34" charset="-120"/>
            </a:endParaRPr>
          </a:p>
        </p:txBody>
      </p:sp>
      <p:sp>
        <p:nvSpPr>
          <p:cNvPr id="25" name="圓角矩形 6"/>
          <p:cNvSpPr/>
          <p:nvPr/>
        </p:nvSpPr>
        <p:spPr>
          <a:xfrm>
            <a:off x="1858169" y="3137360"/>
            <a:ext cx="6056589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0000"/>
                </a:schemeClr>
              </a:gs>
              <a:gs pos="5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4" name="文字方塊 7"/>
          <p:cNvSpPr txBox="1">
            <a:spLocks noChangeArrowheads="1"/>
          </p:cNvSpPr>
          <p:nvPr/>
        </p:nvSpPr>
        <p:spPr bwMode="auto">
          <a:xfrm>
            <a:off x="2073414" y="3222998"/>
            <a:ext cx="562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微軟正黑體" pitchFamily="34" charset="-120"/>
                <a:cs typeface="Arial" pitchFamily="34" charset="0"/>
              </a:rPr>
              <a:t>公文製作簡介</a:t>
            </a:r>
            <a:endParaRPr lang="zh-TW" altLang="en-US" sz="3600" dirty="0">
              <a:solidFill>
                <a:srgbClr val="0000FF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17" name="立方體 15"/>
          <p:cNvSpPr/>
          <p:nvPr/>
        </p:nvSpPr>
        <p:spPr>
          <a:xfrm rot="21416296">
            <a:off x="947091" y="5276487"/>
            <a:ext cx="869950" cy="638175"/>
          </a:xfrm>
          <a:prstGeom prst="cube">
            <a:avLst>
              <a:gd name="adj" fmla="val 1926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dirty="0" smtClean="0">
                <a:solidFill>
                  <a:srgbClr val="FFFFFF"/>
                </a:solidFill>
              </a:rPr>
              <a:t>四</a:t>
            </a:r>
            <a:endParaRPr kumimoji="0" lang="zh-TW" altLang="en-US" sz="2000" dirty="0">
              <a:solidFill>
                <a:srgbClr val="FFFFFF"/>
              </a:solidFill>
            </a:endParaRPr>
          </a:p>
        </p:txBody>
      </p:sp>
      <p:sp>
        <p:nvSpPr>
          <p:cNvPr id="22" name="圓角矩形 6"/>
          <p:cNvSpPr/>
          <p:nvPr/>
        </p:nvSpPr>
        <p:spPr>
          <a:xfrm>
            <a:off x="1803442" y="5309317"/>
            <a:ext cx="6056589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0000"/>
                </a:schemeClr>
              </a:gs>
              <a:gs pos="5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3" name="文字方塊 7"/>
          <p:cNvSpPr txBox="1">
            <a:spLocks noChangeArrowheads="1"/>
          </p:cNvSpPr>
          <p:nvPr/>
        </p:nvSpPr>
        <p:spPr bwMode="auto">
          <a:xfrm>
            <a:off x="1964226" y="5352665"/>
            <a:ext cx="562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00FF"/>
                </a:solidFill>
                <a:latin typeface="微軟正黑體" pitchFamily="34" charset="-120"/>
                <a:cs typeface="Arial" pitchFamily="34" charset="0"/>
              </a:rPr>
              <a:t>遇</a:t>
            </a:r>
            <a:r>
              <a:rPr lang="zh-TW" altLang="en-US" sz="3600" dirty="0" smtClean="0">
                <a:solidFill>
                  <a:srgbClr val="0000FF"/>
                </a:solidFill>
                <a:latin typeface="微軟正黑體" pitchFamily="34" charset="-120"/>
                <a:cs typeface="Arial" pitchFamily="34" charset="0"/>
              </a:rPr>
              <a:t>問題如何解決</a:t>
            </a:r>
            <a:endParaRPr lang="zh-TW" altLang="en-US" sz="3600" dirty="0">
              <a:solidFill>
                <a:srgbClr val="0000FF"/>
              </a:solidFill>
              <a:latin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0D688-A695-41D6-8CC6-9FF90DE89BDE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93063" cy="446563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不分項，為全文精要，力求具體扼要敘明行文的期望與目的，讓受文者一目瞭然</a:t>
            </a:r>
          </a:p>
          <a:p>
            <a:pPr marL="90488" lvl="1" indent="481013" eaLnBrk="1" hangingPunct="1"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訂有辦理或復文期限應敘明於「主旨」。</a:t>
            </a:r>
          </a:p>
          <a:p>
            <a:pPr marL="90488" lvl="1" indent="48101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復函避免</a:t>
            </a:r>
            <a:r>
              <a:rPr lang="zh-TW" altLang="en-US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來文字號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為「主旨」。</a:t>
            </a:r>
          </a:p>
          <a:p>
            <a:pPr marL="90488" lvl="1" indent="27146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附件隨文附送，「主旨」起首語用</a:t>
            </a:r>
            <a:r>
              <a:rPr lang="zh-TW" altLang="en-US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「檢陳」、「檢送」、「檢附」。</a:t>
            </a:r>
          </a:p>
          <a:p>
            <a:pPr marL="90488" lvl="1" indent="48101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適當的使用稱謂、期望及目的語（參閱附錄１、２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90488" lvl="1" indent="48101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檢陳本所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OOO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乙份，請鑒核。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90488" lvl="1" indent="48101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檢送本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OOO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乙份，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請查照。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90488" lvl="1" indent="48101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90488" lvl="1" indent="48101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u"/>
              <a:defRPr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三、公文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稿之撰擬</a:t>
            </a:r>
          </a:p>
        </p:txBody>
      </p:sp>
      <p:grpSp>
        <p:nvGrpSpPr>
          <p:cNvPr id="13317" name="群組 6"/>
          <p:cNvGrpSpPr>
            <a:grpSpLocks/>
          </p:cNvGrpSpPr>
          <p:nvPr/>
        </p:nvGrpSpPr>
        <p:grpSpPr bwMode="auto">
          <a:xfrm>
            <a:off x="827088" y="981075"/>
            <a:ext cx="5965825" cy="935038"/>
            <a:chOff x="0" y="0"/>
            <a:chExt cx="5964996" cy="936104"/>
          </a:xfrm>
        </p:grpSpPr>
        <p:sp>
          <p:nvSpPr>
            <p:cNvPr id="8" name="圓角矩形 7"/>
            <p:cNvSpPr/>
            <p:nvPr/>
          </p:nvSpPr>
          <p:spPr>
            <a:xfrm>
              <a:off x="0" y="0"/>
              <a:ext cx="5964996" cy="936104"/>
            </a:xfrm>
            <a:prstGeom prst="roundRect">
              <a:avLst>
                <a:gd name="adj" fmla="val 10000"/>
              </a:avLst>
            </a:prstGeom>
            <a:solidFill>
              <a:srgbClr val="5D88F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26983" y="27019"/>
              <a:ext cx="5911029" cy="882066"/>
            </a:xfrm>
            <a:prstGeom prst="rect">
              <a:avLst/>
            </a:prstGeom>
            <a:ln>
              <a:solidFill>
                <a:srgbClr val="CCCC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80" tIns="182880" rIns="182880" bIns="182880" spcCol="1270" anchor="ctr"/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None/>
                <a:defRPr/>
              </a:pPr>
              <a:r>
                <a:rPr lang="zh-TW" altLang="en-US" sz="4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稿主旨</a:t>
              </a:r>
              <a:r>
                <a:rPr lang="zh-TW" altLang="en-US" sz="4800" dirty="0">
                  <a:latin typeface="標楷體" pitchFamily="65" charset="-120"/>
                  <a:ea typeface="標楷體" pitchFamily="65" charset="-120"/>
                </a:rPr>
                <a:t>之撰擬：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6214F-3935-444C-9349-83937B06E749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93063" cy="3938587"/>
          </a:xfrm>
        </p:spPr>
        <p:txBody>
          <a:bodyPr/>
          <a:lstStyle/>
          <a:p>
            <a:pPr marL="180975" lvl="1" indent="390525"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引用來文機關文號種常用方式</a:t>
            </a:r>
            <a:r>
              <a:rPr lang="zh-TW" altLang="en-US" b="1" dirty="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1104900" lvl="1" indent="-5334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鈞會○年○月○日字○ ○ ○ ○號函辦理。</a:t>
            </a:r>
          </a:p>
          <a:p>
            <a:pPr marL="1104900" lvl="1" indent="-5334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復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鈞會○年○月○日字○ ○ ○ ○號函。</a:t>
            </a:r>
          </a:p>
          <a:p>
            <a:pPr marL="1104900" lvl="1" indent="-5334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鈞會○年○月○日字○ ○ ○ ○號函奉悉。</a:t>
            </a:r>
          </a:p>
          <a:p>
            <a:pPr marL="1104900" lvl="1" indent="-5334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  <a:p>
            <a:pPr marL="1104900" lvl="1" indent="-5334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zh-TW" altLang="en-US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三、公文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稿之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撰擬</a:t>
            </a:r>
          </a:p>
        </p:txBody>
      </p:sp>
      <p:grpSp>
        <p:nvGrpSpPr>
          <p:cNvPr id="14341" name="群組 6"/>
          <p:cNvGrpSpPr>
            <a:grpSpLocks/>
          </p:cNvGrpSpPr>
          <p:nvPr/>
        </p:nvGrpSpPr>
        <p:grpSpPr bwMode="auto">
          <a:xfrm>
            <a:off x="827088" y="981075"/>
            <a:ext cx="5965825" cy="935038"/>
            <a:chOff x="0" y="0"/>
            <a:chExt cx="5964996" cy="936104"/>
          </a:xfrm>
        </p:grpSpPr>
        <p:sp>
          <p:nvSpPr>
            <p:cNvPr id="8" name="圓角矩形 7"/>
            <p:cNvSpPr/>
            <p:nvPr/>
          </p:nvSpPr>
          <p:spPr>
            <a:xfrm>
              <a:off x="0" y="0"/>
              <a:ext cx="5964996" cy="936104"/>
            </a:xfrm>
            <a:prstGeom prst="roundRect">
              <a:avLst>
                <a:gd name="adj" fmla="val 10000"/>
              </a:avLst>
            </a:prstGeom>
            <a:solidFill>
              <a:srgbClr val="5D88F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26983" y="27019"/>
              <a:ext cx="5911029" cy="882066"/>
            </a:xfrm>
            <a:prstGeom prst="rect">
              <a:avLst/>
            </a:prstGeom>
            <a:ln>
              <a:solidFill>
                <a:srgbClr val="CCCC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2880" tIns="182880" rIns="182880" bIns="182880" spcCol="1270" anchor="ctr"/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None/>
                <a:defRPr/>
              </a:pPr>
              <a:r>
                <a:rPr lang="zh-TW" altLang="en-US" sz="4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稿說明</a:t>
              </a:r>
              <a:r>
                <a:rPr lang="zh-TW" altLang="en-US" sz="4800" dirty="0">
                  <a:latin typeface="標楷體" pitchFamily="65" charset="-120"/>
                  <a:ea typeface="標楷體" pitchFamily="65" charset="-120"/>
                </a:rPr>
                <a:t>之撰擬：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8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1032C2DC-CB01-46B9-9A3F-C9834874E59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1721644"/>
            <a:ext cx="8229600" cy="444976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23556" name="Oval 1028"/>
          <p:cNvSpPr>
            <a:spLocks noChangeArrowheads="1"/>
          </p:cNvSpPr>
          <p:nvPr/>
        </p:nvSpPr>
        <p:spPr bwMode="auto">
          <a:xfrm>
            <a:off x="1981200" y="3200400"/>
            <a:ext cx="27432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1447800" y="3505200"/>
            <a:ext cx="7086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1066800" y="31242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科員○○○</a:t>
            </a:r>
          </a:p>
        </p:txBody>
      </p:sp>
      <p:sp>
        <p:nvSpPr>
          <p:cNvPr id="23559" name="Text Box 1031"/>
          <p:cNvSpPr txBox="1">
            <a:spLocks noChangeArrowheads="1"/>
          </p:cNvSpPr>
          <p:nvPr/>
        </p:nvSpPr>
        <p:spPr bwMode="auto">
          <a:xfrm>
            <a:off x="990600" y="38862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科長○○○</a:t>
            </a:r>
          </a:p>
        </p:txBody>
      </p:sp>
      <p:sp>
        <p:nvSpPr>
          <p:cNvPr id="23560" name="Text Box 1032"/>
          <p:cNvSpPr txBox="1">
            <a:spLocks noChangeArrowheads="1"/>
          </p:cNvSpPr>
          <p:nvPr/>
        </p:nvSpPr>
        <p:spPr bwMode="auto">
          <a:xfrm>
            <a:off x="990600" y="46482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主任 ○○○</a:t>
            </a:r>
          </a:p>
        </p:txBody>
      </p:sp>
      <p:sp>
        <p:nvSpPr>
          <p:cNvPr id="23561" name="Text Box 1033"/>
          <p:cNvSpPr txBox="1">
            <a:spLocks noChangeArrowheads="1"/>
          </p:cNvSpPr>
          <p:nvPr/>
        </p:nvSpPr>
        <p:spPr bwMode="auto">
          <a:xfrm>
            <a:off x="2667000" y="3048000"/>
            <a:ext cx="76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1121</a:t>
            </a:r>
          </a:p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1000</a:t>
            </a:r>
          </a:p>
        </p:txBody>
      </p:sp>
      <p:sp>
        <p:nvSpPr>
          <p:cNvPr id="23562" name="Text Box 1034"/>
          <p:cNvSpPr txBox="1">
            <a:spLocks noChangeArrowheads="1"/>
          </p:cNvSpPr>
          <p:nvPr/>
        </p:nvSpPr>
        <p:spPr bwMode="auto">
          <a:xfrm>
            <a:off x="2667000" y="4572000"/>
            <a:ext cx="76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1121</a:t>
            </a:r>
          </a:p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1020</a:t>
            </a:r>
          </a:p>
        </p:txBody>
      </p:sp>
      <p:sp>
        <p:nvSpPr>
          <p:cNvPr id="23563" name="Text Box 1035"/>
          <p:cNvSpPr txBox="1">
            <a:spLocks noChangeArrowheads="1"/>
          </p:cNvSpPr>
          <p:nvPr/>
        </p:nvSpPr>
        <p:spPr bwMode="auto">
          <a:xfrm flipV="1">
            <a:off x="1676400" y="54864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4" name="Text Box 1036"/>
          <p:cNvSpPr txBox="1">
            <a:spLocks noChangeArrowheads="1"/>
          </p:cNvSpPr>
          <p:nvPr/>
        </p:nvSpPr>
        <p:spPr bwMode="auto">
          <a:xfrm>
            <a:off x="838200" y="2286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16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8288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2860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solidFill>
                  <a:srgbClr val="000000"/>
                </a:solidFill>
                <a:latin typeface="Times New Roman" pitchFamily="18" charset="0"/>
              </a:rPr>
              <a:t>擬辦：陳閱後文存參。</a:t>
            </a:r>
          </a:p>
        </p:txBody>
      </p:sp>
      <p:sp>
        <p:nvSpPr>
          <p:cNvPr id="23565" name="Text Box 1037"/>
          <p:cNvSpPr txBox="1">
            <a:spLocks noChangeArrowheads="1"/>
          </p:cNvSpPr>
          <p:nvPr/>
        </p:nvSpPr>
        <p:spPr bwMode="auto">
          <a:xfrm>
            <a:off x="2667000" y="38100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1121</a:t>
            </a:r>
          </a:p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1010</a:t>
            </a:r>
          </a:p>
        </p:txBody>
      </p:sp>
      <p:sp>
        <p:nvSpPr>
          <p:cNvPr id="23566" name="Text Box 1038"/>
          <p:cNvSpPr txBox="1">
            <a:spLocks noChangeArrowheads="1"/>
          </p:cNvSpPr>
          <p:nvPr/>
        </p:nvSpPr>
        <p:spPr bwMode="auto">
          <a:xfrm>
            <a:off x="4038600" y="1905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16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8288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2860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審核位置</a:t>
            </a:r>
          </a:p>
        </p:txBody>
      </p:sp>
      <p:sp>
        <p:nvSpPr>
          <p:cNvPr id="23567" name="Text Box 1039"/>
          <p:cNvSpPr txBox="1">
            <a:spLocks noChangeArrowheads="1"/>
          </p:cNvSpPr>
          <p:nvPr/>
        </p:nvSpPr>
        <p:spPr bwMode="auto">
          <a:xfrm>
            <a:off x="6667500" y="1919287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16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8288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2860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批示位置</a:t>
            </a:r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6096000" y="2667000"/>
            <a:ext cx="20574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569" name="Line 1041"/>
          <p:cNvSpPr>
            <a:spLocks noChangeShapeType="1"/>
          </p:cNvSpPr>
          <p:nvPr/>
        </p:nvSpPr>
        <p:spPr bwMode="auto">
          <a:xfrm>
            <a:off x="3276600" y="1828800"/>
            <a:ext cx="0" cy="4262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570" name="Text Box 1042"/>
          <p:cNvSpPr txBox="1">
            <a:spLocks noChangeArrowheads="1"/>
          </p:cNvSpPr>
          <p:nvPr/>
        </p:nvSpPr>
        <p:spPr bwMode="auto">
          <a:xfrm>
            <a:off x="1066800" y="18288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3716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8288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2860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solidFill>
                  <a:srgbClr val="000000"/>
                </a:solidFill>
                <a:latin typeface="Times New Roman" pitchFamily="18" charset="0"/>
              </a:rPr>
              <a:t>承辦單位位置</a:t>
            </a:r>
          </a:p>
        </p:txBody>
      </p:sp>
      <p:sp>
        <p:nvSpPr>
          <p:cNvPr id="23571" name="Text Box 1043"/>
          <p:cNvSpPr txBox="1">
            <a:spLocks noChangeArrowheads="1"/>
          </p:cNvSpPr>
          <p:nvPr/>
        </p:nvSpPr>
        <p:spPr bwMode="auto">
          <a:xfrm>
            <a:off x="3581400" y="2819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主任秘書</a:t>
            </a:r>
          </a:p>
        </p:txBody>
      </p:sp>
      <p:sp>
        <p:nvSpPr>
          <p:cNvPr id="23572" name="Text Box 1044"/>
          <p:cNvSpPr txBox="1">
            <a:spLocks noChangeArrowheads="1"/>
          </p:cNvSpPr>
          <p:nvPr/>
        </p:nvSpPr>
        <p:spPr bwMode="auto">
          <a:xfrm>
            <a:off x="3581400" y="35052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副所長</a:t>
            </a:r>
          </a:p>
        </p:txBody>
      </p:sp>
      <p:sp>
        <p:nvSpPr>
          <p:cNvPr id="23573" name="Text Box 1045"/>
          <p:cNvSpPr txBox="1">
            <a:spLocks noChangeArrowheads="1"/>
          </p:cNvSpPr>
          <p:nvPr/>
        </p:nvSpPr>
        <p:spPr bwMode="auto">
          <a:xfrm>
            <a:off x="3581400" y="4343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副所長</a:t>
            </a:r>
          </a:p>
        </p:txBody>
      </p:sp>
      <p:sp>
        <p:nvSpPr>
          <p:cNvPr id="23574" name="Text Box 1046"/>
          <p:cNvSpPr txBox="1">
            <a:spLocks noChangeArrowheads="1"/>
          </p:cNvSpPr>
          <p:nvPr/>
        </p:nvSpPr>
        <p:spPr bwMode="auto">
          <a:xfrm>
            <a:off x="5105400" y="27432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1121</a:t>
            </a:r>
          </a:p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10.30</a:t>
            </a:r>
          </a:p>
        </p:txBody>
      </p:sp>
      <p:sp>
        <p:nvSpPr>
          <p:cNvPr id="23575" name="Text Box 1047"/>
          <p:cNvSpPr txBox="1">
            <a:spLocks noChangeArrowheads="1"/>
          </p:cNvSpPr>
          <p:nvPr/>
        </p:nvSpPr>
        <p:spPr bwMode="auto">
          <a:xfrm>
            <a:off x="5105400" y="3429000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1121</a:t>
            </a:r>
          </a:p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1040</a:t>
            </a:r>
          </a:p>
        </p:txBody>
      </p:sp>
      <p:sp>
        <p:nvSpPr>
          <p:cNvPr id="23576" name="Text Box 1048"/>
          <p:cNvSpPr txBox="1">
            <a:spLocks noChangeArrowheads="1"/>
          </p:cNvSpPr>
          <p:nvPr/>
        </p:nvSpPr>
        <p:spPr bwMode="auto">
          <a:xfrm>
            <a:off x="5105400" y="4267200"/>
            <a:ext cx="76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1121</a:t>
            </a:r>
          </a:p>
          <a:p>
            <a:pPr eaLnBrk="1" hangingPunct="1"/>
            <a:r>
              <a:rPr lang="en-US" altLang="zh-TW" sz="1400">
                <a:solidFill>
                  <a:srgbClr val="000000"/>
                </a:solidFill>
                <a:latin typeface="Times New Roman" pitchFamily="18" charset="0"/>
              </a:rPr>
              <a:t>1050</a:t>
            </a:r>
          </a:p>
        </p:txBody>
      </p:sp>
      <p:sp>
        <p:nvSpPr>
          <p:cNvPr id="23577" name="Text Box 1049"/>
          <p:cNvSpPr txBox="1">
            <a:spLocks noChangeArrowheads="1"/>
          </p:cNvSpPr>
          <p:nvPr/>
        </p:nvSpPr>
        <p:spPr bwMode="auto">
          <a:xfrm>
            <a:off x="7772400" y="4267200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solidFill>
                  <a:srgbClr val="000000"/>
                </a:solidFill>
                <a:latin typeface="Times New Roman" pitchFamily="18" charset="0"/>
              </a:rPr>
              <a:t>1122</a:t>
            </a:r>
            <a:endParaRPr lang="en-US" altLang="zh-TW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1400" dirty="0">
                <a:solidFill>
                  <a:srgbClr val="000000"/>
                </a:solidFill>
                <a:latin typeface="Times New Roman" pitchFamily="18" charset="0"/>
              </a:rPr>
              <a:t>1100</a:t>
            </a:r>
          </a:p>
        </p:txBody>
      </p:sp>
      <p:sp>
        <p:nvSpPr>
          <p:cNvPr id="23578" name="Text Box 1050"/>
          <p:cNvSpPr txBox="1">
            <a:spLocks noChangeArrowheads="1"/>
          </p:cNvSpPr>
          <p:nvPr/>
        </p:nvSpPr>
        <p:spPr bwMode="auto">
          <a:xfrm>
            <a:off x="6248400" y="4343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所長</a:t>
            </a:r>
          </a:p>
        </p:txBody>
      </p:sp>
      <p:sp>
        <p:nvSpPr>
          <p:cNvPr id="23579" name="Text Box 1051"/>
          <p:cNvSpPr txBox="1">
            <a:spLocks noChangeArrowheads="1"/>
          </p:cNvSpPr>
          <p:nvPr/>
        </p:nvSpPr>
        <p:spPr bwMode="auto">
          <a:xfrm>
            <a:off x="6553200" y="3200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2400">
                <a:solidFill>
                  <a:srgbClr val="000000"/>
                </a:solidFill>
                <a:latin typeface="Times New Roman" pitchFamily="18" charset="0"/>
              </a:rPr>
              <a:t>批示語</a:t>
            </a:r>
          </a:p>
        </p:txBody>
      </p:sp>
      <p:sp>
        <p:nvSpPr>
          <p:cNvPr id="23580" name="Line 1052"/>
          <p:cNvSpPr>
            <a:spLocks noChangeShapeType="1"/>
          </p:cNvSpPr>
          <p:nvPr/>
        </p:nvSpPr>
        <p:spPr bwMode="auto">
          <a:xfrm>
            <a:off x="5791200" y="1828800"/>
            <a:ext cx="0" cy="42644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5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三、公文</a:t>
            </a:r>
            <a:r>
              <a:rPr lang="zh-TW" altLang="en-US" dirty="0"/>
              <a:t>製作</a:t>
            </a:r>
            <a:r>
              <a:rPr lang="en-US" altLang="zh-TW" dirty="0" smtClean="0"/>
              <a:t>-</a:t>
            </a:r>
            <a:r>
              <a:rPr lang="zh-TW" altLang="en-US" dirty="0" smtClean="0"/>
              <a:t>紙本核章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97577" y="1048395"/>
            <a:ext cx="4453880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由上往下；由左至右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三、公文製作</a:t>
            </a:r>
            <a:r>
              <a:rPr lang="en-US" altLang="zh-TW" dirty="0"/>
              <a:t>-</a:t>
            </a:r>
            <a:r>
              <a:rPr lang="zh-TW" altLang="en-US" dirty="0"/>
              <a:t>紙本核</a:t>
            </a:r>
            <a:r>
              <a:rPr lang="zh-TW" altLang="en-US" dirty="0" smtClean="0"/>
              <a:t>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E95B3-12C5-41FC-ADB7-9D1A8526878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458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268760"/>
            <a:ext cx="7785100" cy="4824536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1921"/>
              </p:ext>
            </p:extLst>
          </p:nvPr>
        </p:nvGraphicFramePr>
        <p:xfrm>
          <a:off x="1763688" y="1397000"/>
          <a:ext cx="4968551" cy="48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Document" r:id="rId5" imgW="6387005" imgH="9454187" progId="Word.Document.8">
                  <p:embed/>
                </p:oleObj>
              </mc:Choice>
              <mc:Fallback>
                <p:oleObj name="Document" r:id="rId5" imgW="6387005" imgH="945418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1397000"/>
                        <a:ext cx="4968551" cy="48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DCA0F-B263-4CCE-B8CF-92F728BF7C67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93063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語體文用語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之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相當於</a:t>
            </a:r>
            <a:r>
              <a:rPr lang="zh-TW" altLang="en-US" sz="2800" dirty="0" smtClean="0">
                <a:ea typeface="標楷體" pitchFamily="65" charset="-120"/>
              </a:rPr>
              <a:t>口語中的「的」例：台端所提之建議。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二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solidFill>
                  <a:srgbClr val="A50021"/>
                </a:solidFill>
              </a:rPr>
              <a:t>邇來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/>
              <a:t>表示「最近」的意思</a:t>
            </a:r>
            <a:r>
              <a:rPr lang="zh-TW" altLang="en-US" sz="2800" dirty="0" smtClean="0">
                <a:ea typeface="標楷體" pitchFamily="65" charset="-120"/>
              </a:rPr>
              <a:t>例：邇來社會風氣敗壞。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三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2800" dirty="0" smtClean="0">
                <a:solidFill>
                  <a:srgbClr val="A50021"/>
                </a:solidFill>
              </a:rPr>
              <a:t>【</a:t>
            </a:r>
            <a:r>
              <a:rPr lang="zh-TW" altLang="en-US" sz="2800" dirty="0" smtClean="0">
                <a:solidFill>
                  <a:srgbClr val="A50021"/>
                </a:solidFill>
              </a:rPr>
              <a:t>情事</a:t>
            </a:r>
            <a:r>
              <a:rPr lang="en-US" altLang="zh-TW" sz="2800" dirty="0" smtClean="0">
                <a:solidFill>
                  <a:srgbClr val="A50021"/>
                </a:solidFill>
              </a:rPr>
              <a:t>】</a:t>
            </a:r>
            <a:r>
              <a:rPr lang="zh-TW" altLang="en-US" sz="2800" dirty="0" smtClean="0"/>
              <a:t>情事」即「事件」的意思。常見於公文書；若使用「事情」、「事件」則稍較口語化。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/>
              <a:t>四</a:t>
            </a:r>
            <a:r>
              <a:rPr lang="en-US" altLang="zh-TW" sz="2800" dirty="0" smtClean="0">
                <a:solidFill>
                  <a:srgbClr val="A50021"/>
                </a:solidFill>
              </a:rPr>
              <a:t>【</a:t>
            </a:r>
            <a:r>
              <a:rPr lang="zh-TW" altLang="en-US" sz="2800" dirty="0" smtClean="0">
                <a:solidFill>
                  <a:srgbClr val="A50021"/>
                </a:solidFill>
              </a:rPr>
              <a:t>應</a:t>
            </a:r>
            <a:r>
              <a:rPr lang="en-US" altLang="zh-TW" sz="2800" dirty="0" smtClean="0">
                <a:solidFill>
                  <a:srgbClr val="A50021"/>
                </a:solidFill>
              </a:rPr>
              <a:t>】 </a:t>
            </a:r>
            <a:r>
              <a:rPr lang="zh-TW" altLang="en-US" sz="2800" dirty="0" smtClean="0"/>
              <a:t>「應」表示「必須」。</a:t>
            </a:r>
            <a:endParaRPr lang="zh-TW" altLang="en-US" sz="2800" dirty="0" smtClean="0"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800" dirty="0" smtClean="0"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11049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補充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公文用語</a:t>
            </a:r>
          </a:p>
        </p:txBody>
      </p:sp>
    </p:spTree>
    <p:extLst>
      <p:ext uri="{BB962C8B-B14F-4D97-AF65-F5344CB8AC3E}">
        <p14:creationId xmlns:p14="http://schemas.microsoft.com/office/powerpoint/2010/main" val="304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C1153-8786-4FF4-B961-AC93A077D9D6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93063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五、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俟</a:t>
            </a:r>
            <a:r>
              <a:rPr lang="en-US" altLang="zh-TW" dirty="0" smtClean="0">
                <a:solidFill>
                  <a:srgbClr val="A50021"/>
                </a:solidFill>
              </a:rPr>
              <a:t>】 </a:t>
            </a:r>
            <a:r>
              <a:rPr lang="zh-TW" altLang="en-US" dirty="0" smtClean="0"/>
              <a:t>「俟」表示「等到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」、「再等候」的意思。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迄</a:t>
            </a:r>
            <a:r>
              <a:rPr lang="en-US" altLang="zh-TW" dirty="0" smtClean="0">
                <a:solidFill>
                  <a:srgbClr val="A50021"/>
                </a:solidFill>
              </a:rPr>
              <a:t>】 </a:t>
            </a:r>
            <a:r>
              <a:rPr lang="zh-TW" altLang="en-US" dirty="0" smtClean="0"/>
              <a:t>「迄」表示「從過去某時候到現在」的意思。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/>
              <a:t>七</a:t>
            </a:r>
            <a:r>
              <a:rPr lang="en-US" altLang="zh-TW" sz="2800" dirty="0" smtClean="0">
                <a:solidFill>
                  <a:srgbClr val="A50021"/>
                </a:solidFill>
              </a:rPr>
              <a:t>【</a:t>
            </a:r>
            <a:r>
              <a:rPr lang="zh-TW" altLang="en-US" sz="2800" dirty="0" smtClean="0">
                <a:solidFill>
                  <a:srgbClr val="A50021"/>
                </a:solidFill>
              </a:rPr>
              <a:t>誤植</a:t>
            </a:r>
            <a:r>
              <a:rPr lang="en-US" altLang="zh-TW" sz="2800" dirty="0" smtClean="0">
                <a:solidFill>
                  <a:srgbClr val="A50021"/>
                </a:solidFill>
              </a:rPr>
              <a:t>】 </a:t>
            </a:r>
            <a:r>
              <a:rPr lang="zh-TW" altLang="en-US" sz="2800" dirty="0" smtClean="0"/>
              <a:t>「誤植」表示「繕入錯字或錯數」。</a:t>
            </a:r>
            <a:r>
              <a:rPr lang="zh-TW" altLang="en-US" sz="2800" dirty="0" smtClean="0">
                <a:ea typeface="標楷體" pitchFamily="65" charset="-120"/>
              </a:rPr>
              <a:t>原函「二萬元」係誤植，請修正為「三萬元」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俾</a:t>
            </a:r>
            <a:r>
              <a:rPr lang="en-US" altLang="zh-TW" dirty="0" smtClean="0">
                <a:solidFill>
                  <a:srgbClr val="A50021"/>
                </a:solidFill>
              </a:rPr>
              <a:t>】 </a:t>
            </a:r>
            <a:r>
              <a:rPr lang="zh-TW" altLang="en-US" dirty="0" smtClean="0"/>
              <a:t>「俾」為「以便」的意思。</a:t>
            </a:r>
            <a:endParaRPr lang="en-US" altLang="zh-TW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/>
              <a:t>九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茲</a:t>
            </a:r>
            <a:r>
              <a:rPr lang="en-US" altLang="zh-TW" dirty="0" smtClean="0"/>
              <a:t>】</a:t>
            </a:r>
            <a:r>
              <a:rPr lang="zh-TW" altLang="en-US" dirty="0"/>
              <a:t>「現在」的意思</a:t>
            </a:r>
            <a:r>
              <a:rPr lang="zh-TW" altLang="en-US" dirty="0" smtClean="0"/>
              <a:t>，茲因</a:t>
            </a:r>
            <a:endParaRPr lang="zh-TW" altLang="en-US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11049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補充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公文用語</a:t>
            </a:r>
          </a:p>
        </p:txBody>
      </p:sp>
    </p:spTree>
    <p:extLst>
      <p:ext uri="{BB962C8B-B14F-4D97-AF65-F5344CB8AC3E}">
        <p14:creationId xmlns:p14="http://schemas.microsoft.com/office/powerpoint/2010/main" val="42816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E5BBB-D4FC-4AC8-9ABE-FFAD98D73D4F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93063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十、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滋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例如：表示</a:t>
            </a:r>
            <a:r>
              <a:rPr lang="zh-TW" altLang="en-US" dirty="0"/>
              <a:t>「發生」的意思</a:t>
            </a:r>
            <a:endParaRPr lang="zh-TW" alt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若不再加以防微杜漸，則易滋弊端</a:t>
            </a:r>
            <a:r>
              <a:rPr lang="zh-TW" altLang="en-US" dirty="0" smtClean="0">
                <a:ea typeface="標楷體" pitchFamily="65" charset="-120"/>
              </a:rPr>
              <a:t>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十、 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賡續</a:t>
            </a:r>
            <a:r>
              <a:rPr lang="en-US" altLang="zh-TW" dirty="0" smtClean="0">
                <a:solidFill>
                  <a:srgbClr val="A50021"/>
                </a:solidFill>
              </a:rPr>
              <a:t>】】</a:t>
            </a:r>
            <a:r>
              <a:rPr lang="zh-TW" altLang="en-US" dirty="0" smtClean="0">
                <a:solidFill>
                  <a:srgbClr val="A50021"/>
                </a:solidFill>
              </a:rPr>
              <a:t>例如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本項計劃去年成果豐碩，本年度擬賡續辦理。</a:t>
            </a:r>
            <a:r>
              <a:rPr lang="zh-TW" altLang="en-US" dirty="0" smtClean="0">
                <a:solidFill>
                  <a:srgbClr val="A50021"/>
                </a:solidFill>
              </a:rPr>
              <a:t> </a:t>
            </a:r>
            <a:r>
              <a:rPr lang="zh-TW" altLang="en-US" sz="2800" dirty="0" smtClean="0"/>
              <a:t>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十一</a:t>
            </a:r>
            <a:r>
              <a:rPr lang="en-US" altLang="zh-TW" sz="2800" dirty="0" smtClean="0">
                <a:solidFill>
                  <a:srgbClr val="A50021"/>
                </a:solidFill>
              </a:rPr>
              <a:t>【</a:t>
            </a:r>
            <a:r>
              <a:rPr lang="zh-TW" altLang="en-US" sz="2800" dirty="0" smtClean="0">
                <a:solidFill>
                  <a:srgbClr val="A50021"/>
                </a:solidFill>
              </a:rPr>
              <a:t>刻</a:t>
            </a:r>
            <a:r>
              <a:rPr lang="en-US" altLang="zh-TW" sz="2800" dirty="0" smtClean="0">
                <a:solidFill>
                  <a:srgbClr val="A50021"/>
                </a:solidFill>
              </a:rPr>
              <a:t>】 </a:t>
            </a:r>
            <a:r>
              <a:rPr lang="zh-TW" altLang="en-US" sz="2800" dirty="0" smtClean="0"/>
              <a:t>「刻」表示「正在」的意思，例如：</a:t>
            </a:r>
            <a:r>
              <a:rPr lang="zh-TW" altLang="en-US" sz="2800" dirty="0" smtClean="0">
                <a:ea typeface="標楷體" pitchFamily="65" charset="-120"/>
              </a:rPr>
              <a:t>本項業務刻績極辦理中。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A50021"/>
                </a:solidFill>
              </a:rPr>
              <a:t>十二</a:t>
            </a:r>
            <a:r>
              <a:rPr lang="en-US" altLang="zh-TW" sz="2800" dirty="0" smtClean="0">
                <a:solidFill>
                  <a:srgbClr val="A50021"/>
                </a:solidFill>
              </a:rPr>
              <a:t>【</a:t>
            </a:r>
            <a:r>
              <a:rPr lang="zh-TW" altLang="en-US" sz="2800" dirty="0" smtClean="0">
                <a:solidFill>
                  <a:srgbClr val="A50021"/>
                </a:solidFill>
              </a:rPr>
              <a:t>逕</a:t>
            </a:r>
            <a:r>
              <a:rPr lang="en-US" altLang="zh-TW" sz="2800" dirty="0" smtClean="0">
                <a:solidFill>
                  <a:srgbClr val="A50021"/>
                </a:solidFill>
              </a:rPr>
              <a:t>】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/>
              <a:t>「逕」表示「直接」的意思，例如</a:t>
            </a:r>
            <a:r>
              <a:rPr lang="zh-TW" altLang="en-US" sz="2800" dirty="0" smtClean="0">
                <a:ea typeface="標楷體" pitchFamily="65" charset="-120"/>
              </a:rPr>
              <a:t>本案為  貴管業務，請查明逕復該會</a:t>
            </a:r>
            <a:r>
              <a:rPr lang="zh-TW" altLang="en-US" sz="2800" dirty="0" smtClean="0"/>
              <a:t>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11049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公文用語</a:t>
            </a:r>
          </a:p>
        </p:txBody>
      </p:sp>
    </p:spTree>
    <p:extLst>
      <p:ext uri="{BB962C8B-B14F-4D97-AF65-F5344CB8AC3E}">
        <p14:creationId xmlns:p14="http://schemas.microsoft.com/office/powerpoint/2010/main" val="2664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AB723-E9BA-472B-8B21-674521F0971E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93063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十三、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略以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本字句使用的場合乃是引用他人說詞或陳述：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十四、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竣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表示「完成」的意思。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有關龍門橋之修復工程，業於十二月底竣工並驗收。</a:t>
            </a:r>
            <a:r>
              <a:rPr lang="zh-TW" altLang="en-US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十五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悉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表示「知曉」或「全部」的意思。前者例如：   </a:t>
            </a:r>
            <a:r>
              <a:rPr lang="zh-TW" altLang="en-US" dirty="0" smtClean="0">
                <a:ea typeface="標楷體" pitchFamily="65" charset="-120"/>
              </a:rPr>
              <a:t>來函敬悉。悉數執行妥竣。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rgbClr val="A50021"/>
                </a:solidFill>
              </a:rPr>
              <a:t>十六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適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「適」表示「恰好」、「正好」的意思。例如：   </a:t>
            </a:r>
            <a:r>
              <a:rPr lang="zh-TW" altLang="en-US" dirty="0" smtClean="0">
                <a:ea typeface="標楷體" pitchFamily="65" charset="-120"/>
              </a:rPr>
              <a:t>十二月二十日當日，適逢本公司股東會議期間，故本公司未克派員參加。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ea typeface="標楷體" pitchFamily="65" charset="-120"/>
              </a:rPr>
              <a:t> 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A5002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11049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公文用語</a:t>
            </a:r>
          </a:p>
        </p:txBody>
      </p:sp>
    </p:spTree>
    <p:extLst>
      <p:ext uri="{BB962C8B-B14F-4D97-AF65-F5344CB8AC3E}">
        <p14:creationId xmlns:p14="http://schemas.microsoft.com/office/powerpoint/2010/main" val="38508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0D4B-3F23-4F35-9A78-808F6BC0DA2D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93063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十七、 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遽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表示「突然」、「立即」的意思。例如：   </a:t>
            </a:r>
            <a:r>
              <a:rPr lang="zh-TW" altLang="en-US" dirty="0" smtClean="0">
                <a:ea typeface="標楷體" pitchFamily="65" charset="-120"/>
              </a:rPr>
              <a:t>因整個協商工作遽然停止，以致該項計劃不得不暫時擱置。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 smtClean="0"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十八、 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竣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zh-TW" altLang="en-US" dirty="0" smtClean="0"/>
              <a:t>表示「完成」的意思。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有關龍門橋之修復工程，業於十二月底竣工並驗收。</a:t>
            </a:r>
            <a:r>
              <a:rPr lang="zh-TW" altLang="en-US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十九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甫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zh-TW" altLang="en-US" dirty="0" smtClean="0"/>
              <a:t>「甫」表示「剛剛」的意思。例如：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ea typeface="標楷體" pitchFamily="65" charset="-120"/>
              </a:rPr>
              <a:t>本案甫由本處完成草案之規劃。</a:t>
            </a:r>
            <a:r>
              <a:rPr lang="zh-TW" altLang="en-US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/>
              <a:t>二十</a:t>
            </a:r>
            <a:r>
              <a:rPr lang="en-US" altLang="zh-TW" dirty="0" smtClean="0">
                <a:solidFill>
                  <a:srgbClr val="A50021"/>
                </a:solidFill>
              </a:rPr>
              <a:t>【</a:t>
            </a:r>
            <a:r>
              <a:rPr lang="zh-TW" altLang="en-US" dirty="0" smtClean="0">
                <a:solidFill>
                  <a:srgbClr val="A50021"/>
                </a:solidFill>
              </a:rPr>
              <a:t>凡</a:t>
            </a:r>
            <a:r>
              <a:rPr lang="en-US" altLang="zh-TW" dirty="0" smtClean="0">
                <a:solidFill>
                  <a:srgbClr val="A50021"/>
                </a:solidFill>
              </a:rPr>
              <a:t>】</a:t>
            </a:r>
            <a:r>
              <a:rPr lang="en-US" altLang="zh-TW" dirty="0" smtClean="0"/>
              <a:t> </a:t>
            </a:r>
            <a:r>
              <a:rPr lang="zh-TW" altLang="en-US" dirty="0" smtClean="0"/>
              <a:t>「凡」表示「都」、「全部」的意思。例如：   </a:t>
            </a:r>
            <a:r>
              <a:rPr lang="zh-TW" altLang="en-US" dirty="0" smtClean="0">
                <a:ea typeface="標楷體" pitchFamily="65" charset="-120"/>
              </a:rPr>
              <a:t>舉凡慢性疾性，不免與生活方式有關。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dirty="0" smtClean="0"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ea typeface="標楷體" pitchFamily="65" charset="-120"/>
              </a:rPr>
              <a:t> 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A5002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11049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公文用語</a:t>
            </a:r>
          </a:p>
        </p:txBody>
      </p:sp>
    </p:spTree>
    <p:extLst>
      <p:ext uri="{BB962C8B-B14F-4D97-AF65-F5344CB8AC3E}">
        <p14:creationId xmlns:p14="http://schemas.microsoft.com/office/powerpoint/2010/main" val="24928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公文用語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二十一</a:t>
            </a:r>
            <a:r>
              <a:rPr lang="en-US" altLang="zh-TW" dirty="0" smtClean="0"/>
              <a:t>【</a:t>
            </a:r>
            <a:r>
              <a:rPr lang="zh-TW" altLang="en-US" dirty="0"/>
              <a:t>固</a:t>
            </a:r>
            <a:r>
              <a:rPr lang="en-US" altLang="zh-TW" dirty="0" smtClean="0"/>
              <a:t>】 </a:t>
            </a:r>
            <a:r>
              <a:rPr lang="zh-TW" altLang="en-US" dirty="0" smtClean="0"/>
              <a:t>表示</a:t>
            </a:r>
            <a:r>
              <a:rPr lang="zh-TW" altLang="en-US" dirty="0"/>
              <a:t>「的確」的意思。例如</a:t>
            </a:r>
            <a:r>
              <a:rPr lang="zh-TW" altLang="en-US" dirty="0" smtClean="0"/>
              <a:t>：，</a:t>
            </a:r>
            <a:r>
              <a:rPr lang="zh-TW" altLang="en-US" dirty="0"/>
              <a:t>固非</a:t>
            </a:r>
            <a:r>
              <a:rPr lang="zh-TW" altLang="en-US" dirty="0" smtClean="0"/>
              <a:t>本所之</a:t>
            </a:r>
            <a:r>
              <a:rPr lang="zh-TW" altLang="en-US" dirty="0"/>
              <a:t>樂</a:t>
            </a:r>
            <a:r>
              <a:rPr lang="zh-TW" altLang="en-US" dirty="0" smtClean="0"/>
              <a:t>見。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二十二</a:t>
            </a:r>
            <a:r>
              <a:rPr lang="en-US" altLang="zh-TW" dirty="0"/>
              <a:t>【</a:t>
            </a:r>
            <a:r>
              <a:rPr lang="zh-TW" altLang="en-US" dirty="0"/>
              <a:t>頗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表示</a:t>
            </a:r>
            <a:r>
              <a:rPr lang="zh-TW" altLang="en-US" dirty="0"/>
              <a:t>「更加」的意思。例如</a:t>
            </a:r>
            <a:r>
              <a:rPr lang="zh-TW" altLang="en-US" dirty="0" smtClean="0"/>
              <a:t>：頗為</a:t>
            </a:r>
            <a:r>
              <a:rPr lang="zh-TW" altLang="en-US" dirty="0"/>
              <a:t>重要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二十三</a:t>
            </a:r>
            <a:r>
              <a:rPr lang="en-US" altLang="zh-TW" dirty="0"/>
              <a:t>【</a:t>
            </a:r>
            <a:r>
              <a:rPr lang="zh-TW" altLang="en-US" dirty="0"/>
              <a:t>尤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表示</a:t>
            </a:r>
            <a:r>
              <a:rPr lang="zh-TW" altLang="en-US" dirty="0"/>
              <a:t>「更加」的意思。例如</a:t>
            </a:r>
            <a:r>
              <a:rPr lang="zh-TW" altLang="en-US" dirty="0" smtClean="0"/>
              <a:t>：尤須</a:t>
            </a:r>
            <a:r>
              <a:rPr lang="zh-TW" altLang="en-US" dirty="0"/>
              <a:t>注意飲食</a:t>
            </a:r>
            <a:r>
              <a:rPr lang="zh-TW" altLang="en-US" dirty="0" smtClean="0"/>
              <a:t>健康。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二十四「亟」表示「迫切」的意思。例如</a:t>
            </a:r>
            <a:r>
              <a:rPr lang="zh-TW" altLang="en-US" dirty="0" smtClean="0"/>
              <a:t>：亟需  </a:t>
            </a:r>
            <a:r>
              <a:rPr lang="zh-TW" altLang="en-US" dirty="0"/>
              <a:t>貴府鼎力</a:t>
            </a:r>
            <a:r>
              <a:rPr lang="zh-TW" altLang="en-US" dirty="0" smtClean="0"/>
              <a:t>襄助。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二十五</a:t>
            </a:r>
            <a:r>
              <a:rPr lang="en-US" altLang="zh-TW" dirty="0"/>
              <a:t> 【</a:t>
            </a:r>
            <a:r>
              <a:rPr lang="zh-TW" altLang="en-US" dirty="0"/>
              <a:t>頃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表示</a:t>
            </a:r>
            <a:r>
              <a:rPr lang="zh-TW" altLang="en-US" dirty="0"/>
              <a:t>「不久」、「剛剛」的意思。例如</a:t>
            </a:r>
            <a:r>
              <a:rPr lang="zh-TW" altLang="en-US" dirty="0" smtClean="0"/>
              <a:t>：  </a:t>
            </a:r>
            <a:r>
              <a:rPr lang="zh-TW" altLang="en-US" dirty="0"/>
              <a:t>本案頃接獲  鈞長之</a:t>
            </a:r>
            <a:r>
              <a:rPr lang="zh-TW" altLang="en-US" dirty="0" smtClean="0"/>
              <a:t>指示，</a:t>
            </a:r>
            <a:r>
              <a:rPr lang="zh-TW" altLang="en-US" dirty="0"/>
              <a:t>刻積極協調中</a:t>
            </a: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D9CF-A4E6-40B5-A7F4-DBFB085BB5F2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3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46607" y="1308798"/>
            <a:ext cx="2250498" cy="1416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9F7E6991-BEEF-48C3-A627-5924B5939EEF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68" y="1219200"/>
            <a:ext cx="8498095" cy="4876800"/>
          </a:xfrm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endParaRPr lang="en-US" altLang="zh-TW" sz="4800" dirty="0" smtClean="0">
              <a:solidFill>
                <a:srgbClr val="FF0000"/>
              </a:solidFill>
            </a:endParaRPr>
          </a:p>
          <a:p>
            <a:pPr marL="381000" indent="-381000" eaLnBrk="1" hangingPunct="1">
              <a:buFontTx/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1171575" y="116632"/>
            <a:ext cx="7385050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/>
              <a:t>一、公文處理流程說明</a:t>
            </a:r>
            <a:r>
              <a:rPr lang="en-US" altLang="zh-TW" dirty="0" smtClean="0"/>
              <a:t>-1</a:t>
            </a:r>
          </a:p>
        </p:txBody>
      </p:sp>
      <p:grpSp>
        <p:nvGrpSpPr>
          <p:cNvPr id="247828" name="Group 20"/>
          <p:cNvGrpSpPr>
            <a:grpSpLocks/>
          </p:cNvGrpSpPr>
          <p:nvPr/>
        </p:nvGrpSpPr>
        <p:grpSpPr bwMode="auto">
          <a:xfrm>
            <a:off x="2343175" y="1165529"/>
            <a:ext cx="1977993" cy="1066800"/>
            <a:chOff x="1536" y="768"/>
            <a:chExt cx="1104" cy="672"/>
          </a:xfrm>
        </p:grpSpPr>
        <p:sp>
          <p:nvSpPr>
            <p:cNvPr id="7193" name="Oval 21"/>
            <p:cNvSpPr>
              <a:spLocks noChangeArrowheads="1"/>
            </p:cNvSpPr>
            <p:nvPr/>
          </p:nvSpPr>
          <p:spPr bwMode="auto">
            <a:xfrm>
              <a:off x="1536" y="768"/>
              <a:ext cx="1104" cy="672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 cap="sq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719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680" y="912"/>
              <a:ext cx="816" cy="38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/>
                  <a:ea typeface="標楷體"/>
                </a:rPr>
                <a:t>創稿</a:t>
              </a:r>
            </a:p>
          </p:txBody>
        </p:sp>
      </p:grpSp>
      <p:grpSp>
        <p:nvGrpSpPr>
          <p:cNvPr id="247831" name="Group 23"/>
          <p:cNvGrpSpPr>
            <a:grpSpLocks/>
          </p:cNvGrpSpPr>
          <p:nvPr/>
        </p:nvGrpSpPr>
        <p:grpSpPr bwMode="auto">
          <a:xfrm>
            <a:off x="5307013" y="1125538"/>
            <a:ext cx="1752600" cy="1066800"/>
            <a:chOff x="3744" y="768"/>
            <a:chExt cx="1104" cy="672"/>
          </a:xfrm>
        </p:grpSpPr>
        <p:sp>
          <p:nvSpPr>
            <p:cNvPr id="7191" name="Oval 24"/>
            <p:cNvSpPr>
              <a:spLocks noChangeArrowheads="1"/>
            </p:cNvSpPr>
            <p:nvPr/>
          </p:nvSpPr>
          <p:spPr bwMode="auto">
            <a:xfrm>
              <a:off x="3744" y="768"/>
              <a:ext cx="1104" cy="672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12700" cap="sq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719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36" y="912"/>
              <a:ext cx="816" cy="38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 dirty="0">
                  <a:ln w="9525" cap="sq">
                    <a:solidFill>
                      <a:srgbClr val="00FFFF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FFFF"/>
                  </a:solidFill>
                  <a:latin typeface="標楷體"/>
                  <a:ea typeface="標楷體"/>
                </a:rPr>
                <a:t>來文</a:t>
              </a:r>
            </a:p>
          </p:txBody>
        </p:sp>
      </p:grpSp>
      <p:sp>
        <p:nvSpPr>
          <p:cNvPr id="247834" name="AutoShape 26"/>
          <p:cNvSpPr>
            <a:spLocks noChangeArrowheads="1"/>
          </p:cNvSpPr>
          <p:nvPr/>
        </p:nvSpPr>
        <p:spPr bwMode="auto">
          <a:xfrm>
            <a:off x="2755925" y="2420938"/>
            <a:ext cx="1066800" cy="127784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7835" name="AutoShape 27"/>
          <p:cNvSpPr>
            <a:spLocks noChangeArrowheads="1"/>
          </p:cNvSpPr>
          <p:nvPr/>
        </p:nvSpPr>
        <p:spPr bwMode="auto">
          <a:xfrm rot="5120027">
            <a:off x="2199101" y="4334113"/>
            <a:ext cx="1676400" cy="762000"/>
          </a:xfrm>
          <a:prstGeom prst="curvedUpArrow">
            <a:avLst>
              <a:gd name="adj1" fmla="val 19769"/>
              <a:gd name="adj2" fmla="val 63769"/>
              <a:gd name="adj3" fmla="val 33333"/>
            </a:avLst>
          </a:prstGeom>
          <a:solidFill>
            <a:srgbClr val="00FF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Times New Roman" pitchFamily="18" charset="0"/>
            </a:endParaRPr>
          </a:p>
        </p:txBody>
      </p:sp>
      <p:grpSp>
        <p:nvGrpSpPr>
          <p:cNvPr id="247836" name="Group 28"/>
          <p:cNvGrpSpPr>
            <a:grpSpLocks/>
          </p:cNvGrpSpPr>
          <p:nvPr/>
        </p:nvGrpSpPr>
        <p:grpSpPr bwMode="auto">
          <a:xfrm>
            <a:off x="3492500" y="5084763"/>
            <a:ext cx="2743200" cy="1219200"/>
            <a:chOff x="2448" y="3456"/>
            <a:chExt cx="1728" cy="768"/>
          </a:xfrm>
        </p:grpSpPr>
        <p:sp>
          <p:nvSpPr>
            <p:cNvPr id="7189" name="AutoShape 29"/>
            <p:cNvSpPr>
              <a:spLocks noChangeArrowheads="1"/>
            </p:cNvSpPr>
            <p:nvPr/>
          </p:nvSpPr>
          <p:spPr bwMode="auto">
            <a:xfrm>
              <a:off x="2448" y="3456"/>
              <a:ext cx="1728" cy="768"/>
            </a:xfrm>
            <a:prstGeom prst="flowChartDocumen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18900000" scaled="1"/>
            </a:gradFill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24783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640" y="3552"/>
              <a:ext cx="1200" cy="4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36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擬</a:t>
              </a:r>
              <a:r>
                <a:rPr lang="en-US" altLang="zh-TW" sz="36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(</a:t>
              </a:r>
              <a:r>
                <a:rPr lang="zh-TW" altLang="en-US" sz="36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簽</a:t>
              </a:r>
              <a:r>
                <a:rPr lang="en-US" altLang="zh-TW" sz="36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)</a:t>
              </a:r>
              <a:r>
                <a:rPr lang="zh-TW" altLang="en-US" sz="36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稿</a:t>
              </a:r>
            </a:p>
          </p:txBody>
        </p:sp>
      </p:grpSp>
      <p:sp>
        <p:nvSpPr>
          <p:cNvPr id="247839" name="Line 31"/>
          <p:cNvSpPr>
            <a:spLocks noChangeShapeType="1"/>
          </p:cNvSpPr>
          <p:nvPr/>
        </p:nvSpPr>
        <p:spPr bwMode="auto">
          <a:xfrm>
            <a:off x="6373813" y="2268538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47840" name="WordArt 32"/>
          <p:cNvSpPr>
            <a:spLocks noChangeArrowheads="1" noChangeShapeType="1" noTextEdit="1"/>
          </p:cNvSpPr>
          <p:nvPr/>
        </p:nvSpPr>
        <p:spPr bwMode="auto">
          <a:xfrm>
            <a:off x="5840413" y="2573338"/>
            <a:ext cx="1295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>
                <a:ln w="9525" cap="sq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標楷體"/>
                <a:ea typeface="標楷體"/>
              </a:rPr>
              <a:t>收文</a:t>
            </a:r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>
            <a:off x="6373813" y="3106738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47842" name="WordArt 34"/>
          <p:cNvSpPr>
            <a:spLocks noChangeArrowheads="1" noChangeShapeType="1" noTextEdit="1"/>
          </p:cNvSpPr>
          <p:nvPr/>
        </p:nvSpPr>
        <p:spPr bwMode="auto">
          <a:xfrm>
            <a:off x="5840413" y="3487738"/>
            <a:ext cx="1295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>
                <a:ln w="9525" cap="sq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標楷體"/>
                <a:ea typeface="標楷體"/>
              </a:rPr>
              <a:t>分文</a:t>
            </a:r>
          </a:p>
        </p:txBody>
      </p:sp>
      <p:sp>
        <p:nvSpPr>
          <p:cNvPr id="247843" name="AutoShape 35"/>
          <p:cNvSpPr>
            <a:spLocks noChangeArrowheads="1"/>
          </p:cNvSpPr>
          <p:nvPr/>
        </p:nvSpPr>
        <p:spPr bwMode="auto">
          <a:xfrm rot="243478">
            <a:off x="6030912" y="4152900"/>
            <a:ext cx="685800" cy="1143000"/>
          </a:xfrm>
          <a:prstGeom prst="curvedLeftArrow">
            <a:avLst>
              <a:gd name="adj1" fmla="val 13472"/>
              <a:gd name="adj2" fmla="val 54028"/>
              <a:gd name="adj3" fmla="val 25694"/>
            </a:avLst>
          </a:prstGeom>
          <a:solidFill>
            <a:srgbClr val="FF00FF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Times New Roman" pitchFamily="18" charset="0"/>
            </a:endParaRPr>
          </a:p>
        </p:txBody>
      </p:sp>
      <p:sp>
        <p:nvSpPr>
          <p:cNvPr id="247844" name="WordArt 36"/>
          <p:cNvSpPr>
            <a:spLocks noChangeArrowheads="1" noChangeShapeType="1" noTextEdit="1"/>
          </p:cNvSpPr>
          <p:nvPr/>
        </p:nvSpPr>
        <p:spPr bwMode="auto">
          <a:xfrm>
            <a:off x="1208248" y="3165380"/>
            <a:ext cx="1295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 cap="sq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標楷體"/>
                <a:ea typeface="標楷體"/>
              </a:rPr>
              <a:t>自辦</a:t>
            </a:r>
          </a:p>
        </p:txBody>
      </p:sp>
      <p:sp>
        <p:nvSpPr>
          <p:cNvPr id="247845" name="WordArt 37"/>
          <p:cNvSpPr>
            <a:spLocks noChangeArrowheads="1" noChangeShapeType="1" noTextEdit="1"/>
          </p:cNvSpPr>
          <p:nvPr/>
        </p:nvSpPr>
        <p:spPr bwMode="auto">
          <a:xfrm>
            <a:off x="3965575" y="3100406"/>
            <a:ext cx="1295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 cap="sq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標楷體"/>
                <a:ea typeface="標楷體"/>
              </a:rPr>
              <a:t>交辦</a:t>
            </a:r>
          </a:p>
        </p:txBody>
      </p:sp>
      <p:sp>
        <p:nvSpPr>
          <p:cNvPr id="247846" name="WordArt 38"/>
          <p:cNvSpPr>
            <a:spLocks noChangeArrowheads="1" noChangeShapeType="1" noTextEdit="1"/>
          </p:cNvSpPr>
          <p:nvPr/>
        </p:nvSpPr>
        <p:spPr bwMode="auto">
          <a:xfrm>
            <a:off x="3851275" y="4076700"/>
            <a:ext cx="15240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>
                <a:ln w="9525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solidFill>
                  <a:schemeClr val="folHlink"/>
                </a:solidFill>
                <a:latin typeface="標楷體"/>
                <a:ea typeface="標楷體"/>
              </a:rPr>
              <a:t>承辦人員</a:t>
            </a:r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>
            <a:off x="4697413" y="4783138"/>
            <a:ext cx="0" cy="5334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pic>
        <p:nvPicPr>
          <p:cNvPr id="27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4610100"/>
            <a:ext cx="1296615" cy="15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2678" y="1383774"/>
            <a:ext cx="2238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  <a:ea typeface="+mn-ea"/>
              </a:rPr>
              <a:t>年度</a:t>
            </a:r>
            <a:r>
              <a:rPr lang="en-US" altLang="zh-TW" sz="2000" b="1" dirty="0" smtClean="0">
                <a:latin typeface="+mn-ea"/>
                <a:ea typeface="+mn-ea"/>
              </a:rPr>
              <a:t>+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單位代碼</a:t>
            </a:r>
            <a:r>
              <a:rPr lang="en-US" altLang="zh-TW" sz="2000" b="1" dirty="0" smtClean="0">
                <a:latin typeface="+mn-ea"/>
                <a:ea typeface="+mn-ea"/>
              </a:rPr>
              <a:t>+5</a:t>
            </a:r>
            <a:r>
              <a:rPr lang="zh-TW" altLang="en-US" sz="2000" b="1" dirty="0" smtClean="0">
                <a:latin typeface="+mn-ea"/>
                <a:ea typeface="+mn-ea"/>
              </a:rPr>
              <a:t>碼流水號</a:t>
            </a:r>
            <a:endParaRPr lang="en-US" altLang="zh-TW" sz="2000" b="1" dirty="0" smtClean="0">
              <a:latin typeface="+mn-ea"/>
              <a:ea typeface="+mn-ea"/>
            </a:endParaRPr>
          </a:p>
          <a:p>
            <a:r>
              <a:rPr lang="zh-TW" altLang="en-US" sz="2000" b="1" dirty="0" smtClean="0">
                <a:latin typeface="+mn-ea"/>
                <a:ea typeface="+mn-ea"/>
              </a:rPr>
              <a:t>例</a:t>
            </a:r>
            <a:r>
              <a:rPr lang="en-US" altLang="zh-TW" sz="2000" b="1" dirty="0" smtClean="0">
                <a:latin typeface="+mn-ea"/>
                <a:ea typeface="+mn-ea"/>
              </a:rPr>
              <a:t>:</a:t>
            </a:r>
            <a:r>
              <a:rPr lang="en-US" altLang="zh-TW" sz="2000" b="1" i="1" dirty="0" smtClean="0">
                <a:solidFill>
                  <a:srgbClr val="0000FF"/>
                </a:solidFill>
                <a:latin typeface="+mn-ea"/>
                <a:ea typeface="+mn-ea"/>
              </a:rPr>
              <a:t>1040163</a:t>
            </a:r>
            <a:r>
              <a:rPr lang="en-US" altLang="zh-TW" sz="2000" b="1" i="1" u="sng" dirty="0" smtClean="0">
                <a:solidFill>
                  <a:srgbClr val="FF0000"/>
                </a:solidFill>
                <a:latin typeface="+mn-ea"/>
                <a:ea typeface="+mn-ea"/>
              </a:rPr>
              <a:t>D</a:t>
            </a:r>
            <a:r>
              <a:rPr lang="en-US" altLang="zh-TW" sz="2000" b="1" i="1" dirty="0" smtClean="0">
                <a:solidFill>
                  <a:srgbClr val="0000FF"/>
                </a:solidFill>
                <a:latin typeface="+mn-ea"/>
                <a:ea typeface="+mn-ea"/>
              </a:rPr>
              <a:t>00131</a:t>
            </a:r>
            <a:r>
              <a:rPr lang="en-US" altLang="zh-TW" sz="2000" b="1" i="1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2" y="1244600"/>
            <a:ext cx="1900685" cy="10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135813" y="1383774"/>
            <a:ext cx="1900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所收文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TW" altLang="en-US" b="1" dirty="0" smtClean="0">
                <a:latin typeface="+mj-ea"/>
                <a:ea typeface="+mj-ea"/>
              </a:rPr>
              <a:t>年度</a:t>
            </a:r>
            <a:r>
              <a:rPr lang="en-US" altLang="zh-TW" b="1" dirty="0" smtClean="0">
                <a:latin typeface="+mj-ea"/>
                <a:ea typeface="+mj-ea"/>
              </a:rPr>
              <a:t>+7</a:t>
            </a:r>
            <a:r>
              <a:rPr lang="zh-TW" altLang="en-US" b="1" dirty="0" smtClean="0">
                <a:latin typeface="+mj-ea"/>
                <a:ea typeface="+mj-ea"/>
              </a:rPr>
              <a:t>碼流水號</a:t>
            </a:r>
            <a:r>
              <a:rPr lang="zh-TW" altLang="en-US" sz="2000" b="1" dirty="0" smtClean="0">
                <a:latin typeface="+mj-ea"/>
                <a:ea typeface="+mj-ea"/>
              </a:rPr>
              <a:t>例</a:t>
            </a:r>
            <a:r>
              <a:rPr lang="en-US" altLang="zh-TW" sz="2000" b="1" dirty="0" smtClean="0">
                <a:latin typeface="+mj-ea"/>
                <a:ea typeface="+mj-ea"/>
              </a:rPr>
              <a:t>:</a:t>
            </a:r>
            <a:r>
              <a:rPr lang="en-US" altLang="zh-TW" sz="2000" b="1" dirty="0" smtClean="0">
                <a:solidFill>
                  <a:srgbClr val="C00000"/>
                </a:solidFill>
                <a:latin typeface="+mj-ea"/>
                <a:ea typeface="+mj-ea"/>
              </a:rPr>
              <a:t>1040001125</a:t>
            </a:r>
            <a:endParaRPr lang="zh-TW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24944"/>
            <a:ext cx="1531930" cy="79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135813" y="3030538"/>
            <a:ext cx="190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單位收文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1040163</a:t>
            </a:r>
            <a:r>
              <a:rPr lang="en-US" altLang="zh-TW" u="sng" dirty="0" smtClean="0">
                <a:solidFill>
                  <a:srgbClr val="FF0000"/>
                </a:solidFill>
              </a:rPr>
              <a:t>U</a:t>
            </a:r>
            <a:r>
              <a:rPr lang="en-US" altLang="zh-TW" dirty="0" smtClean="0"/>
              <a:t>00121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49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四、遇問題如何</a:t>
            </a:r>
            <a:r>
              <a:rPr lang="zh-TW" altLang="en-US" dirty="0" smtClean="0"/>
              <a:t>解決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E95B3-12C5-41FC-ADB7-9D1A8526878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458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196752"/>
            <a:ext cx="7785100" cy="496855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83568" y="1121730"/>
            <a:ext cx="7488832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360363">
              <a:buFont typeface="Wingdings" pitchFamily="2" charset="2"/>
              <a:buNone/>
              <a:defRPr/>
            </a:pPr>
            <a:r>
              <a:rPr lang="en-US" altLang="zh-TW" kern="0" dirty="0" smtClean="0">
                <a:solidFill>
                  <a:srgbClr val="4708B8"/>
                </a:solidFill>
              </a:rPr>
              <a:t>1.</a:t>
            </a:r>
            <a:r>
              <a:rPr lang="zh-TW" altLang="en-US" kern="0" dirty="0" smtClean="0">
                <a:solidFill>
                  <a:srgbClr val="4708B8"/>
                </a:solidFill>
              </a:rPr>
              <a:t>參考系統</a:t>
            </a:r>
            <a:r>
              <a:rPr lang="en-US" altLang="zh-TW" kern="0" dirty="0">
                <a:solidFill>
                  <a:srgbClr val="FF0000"/>
                </a:solidFill>
              </a:rPr>
              <a:t>【</a:t>
            </a:r>
            <a:r>
              <a:rPr lang="zh-TW" altLang="en-US" kern="0" dirty="0" smtClean="0">
                <a:solidFill>
                  <a:srgbClr val="FF0000"/>
                </a:solidFill>
                <a:hlinkClick r:id="rId3" action="ppaction://hlinksldjump"/>
              </a:rPr>
              <a:t>下載區</a:t>
            </a:r>
            <a:r>
              <a:rPr lang="en-US" altLang="zh-TW" kern="0" dirty="0">
                <a:solidFill>
                  <a:srgbClr val="FF0000"/>
                </a:solidFill>
              </a:rPr>
              <a:t>】</a:t>
            </a:r>
            <a:r>
              <a:rPr lang="zh-TW" altLang="en-US" kern="0" dirty="0" smtClean="0">
                <a:solidFill>
                  <a:srgbClr val="4708B8"/>
                </a:solidFill>
              </a:rPr>
              <a:t>之操作手冊、困難排除、及</a:t>
            </a:r>
            <a:r>
              <a:rPr lang="en-US" altLang="zh-TW" kern="0" dirty="0" smtClean="0">
                <a:solidFill>
                  <a:srgbClr val="4708B8"/>
                </a:solidFill>
              </a:rPr>
              <a:t>QA</a:t>
            </a:r>
            <a:r>
              <a:rPr lang="zh-TW" altLang="en-US" kern="0" dirty="0" smtClean="0">
                <a:solidFill>
                  <a:srgbClr val="4708B8"/>
                </a:solidFill>
              </a:rPr>
              <a:t>等。</a:t>
            </a:r>
            <a:endParaRPr lang="en-US" altLang="zh-TW" kern="0" dirty="0" smtClean="0">
              <a:solidFill>
                <a:srgbClr val="4708B8"/>
              </a:solidFill>
            </a:endParaRPr>
          </a:p>
          <a:p>
            <a:pPr marL="92075" lvl="1" indent="0">
              <a:buFont typeface="Wingdings" pitchFamily="2" charset="2"/>
              <a:buNone/>
              <a:defRPr/>
            </a:pPr>
            <a:r>
              <a:rPr lang="en-US" altLang="zh-TW" kern="0" dirty="0" smtClean="0">
                <a:solidFill>
                  <a:srgbClr val="4708B8"/>
                </a:solidFill>
              </a:rPr>
              <a:t>2.</a:t>
            </a:r>
            <a:r>
              <a:rPr lang="zh-TW" altLang="en-US" kern="0" dirty="0" smtClean="0">
                <a:solidFill>
                  <a:srgbClr val="4708B8"/>
                </a:solidFill>
              </a:rPr>
              <a:t>請問同辦公室用過系統之同事。</a:t>
            </a:r>
            <a:endParaRPr lang="en-US" altLang="zh-TW" kern="0" dirty="0" smtClean="0">
              <a:solidFill>
                <a:srgbClr val="4708B8"/>
              </a:solidFill>
            </a:endParaRPr>
          </a:p>
          <a:p>
            <a:pPr marL="92075" lvl="1" indent="0">
              <a:buFont typeface="Wingdings" pitchFamily="2" charset="2"/>
              <a:buNone/>
              <a:defRPr/>
            </a:pPr>
            <a:r>
              <a:rPr lang="en-US" altLang="zh-TW" kern="0" dirty="0" smtClean="0">
                <a:solidFill>
                  <a:srgbClr val="4708B8"/>
                </a:solidFill>
              </a:rPr>
              <a:t>3.</a:t>
            </a:r>
            <a:r>
              <a:rPr lang="zh-TW" altLang="en-US" kern="0" dirty="0" smtClean="0">
                <a:solidFill>
                  <a:srgbClr val="4708B8"/>
                </a:solidFill>
              </a:rPr>
              <a:t>請問行政官。</a:t>
            </a:r>
            <a:endParaRPr lang="en-US" altLang="zh-TW" kern="0" dirty="0" smtClean="0">
              <a:solidFill>
                <a:srgbClr val="4708B8"/>
              </a:solidFill>
            </a:endParaRPr>
          </a:p>
          <a:p>
            <a:pPr marL="92075" lvl="1" indent="0">
              <a:buFont typeface="Wingdings" pitchFamily="2" charset="2"/>
              <a:buNone/>
              <a:defRPr/>
            </a:pPr>
            <a:r>
              <a:rPr lang="en-US" altLang="zh-TW" kern="0" dirty="0" smtClean="0">
                <a:solidFill>
                  <a:srgbClr val="4708B8"/>
                </a:solidFill>
              </a:rPr>
              <a:t>4.</a:t>
            </a:r>
            <a:r>
              <a:rPr lang="zh-TW" altLang="en-US" kern="0" dirty="0" smtClean="0">
                <a:solidFill>
                  <a:srgbClr val="4708B8"/>
                </a:solidFill>
              </a:rPr>
              <a:t>打電話</a:t>
            </a:r>
            <a:r>
              <a:rPr lang="en-US" altLang="zh-TW" kern="0" dirty="0" smtClean="0">
                <a:solidFill>
                  <a:srgbClr val="4708B8"/>
                </a:solidFill>
              </a:rPr>
              <a:t>:</a:t>
            </a:r>
          </a:p>
          <a:p>
            <a:pPr lvl="1">
              <a:defRPr/>
            </a:pPr>
            <a:r>
              <a:rPr lang="zh-TW" altLang="en-US" kern="0" dirty="0" smtClean="0">
                <a:solidFill>
                  <a:srgbClr val="008000"/>
                </a:solidFill>
              </a:rPr>
              <a:t>憑證設定及網路問題</a:t>
            </a:r>
            <a:r>
              <a:rPr lang="en-US" altLang="zh-TW" kern="0" dirty="0" smtClean="0">
                <a:solidFill>
                  <a:srgbClr val="008000"/>
                </a:solidFill>
              </a:rPr>
              <a:t>:</a:t>
            </a:r>
            <a:r>
              <a:rPr lang="zh-TW" altLang="en-US" kern="0" dirty="0" smtClean="0">
                <a:solidFill>
                  <a:srgbClr val="008000"/>
                </a:solidFill>
              </a:rPr>
              <a:t>綜計組客服人員</a:t>
            </a:r>
            <a:r>
              <a:rPr lang="en-US" altLang="zh-TW" kern="0" dirty="0" smtClean="0">
                <a:solidFill>
                  <a:srgbClr val="008000"/>
                </a:solidFill>
              </a:rPr>
              <a:t>3199</a:t>
            </a:r>
            <a:r>
              <a:rPr lang="zh-TW" altLang="en-US" kern="0" dirty="0" smtClean="0">
                <a:solidFill>
                  <a:srgbClr val="008000"/>
                </a:solidFill>
              </a:rPr>
              <a:t>。</a:t>
            </a:r>
            <a:endParaRPr lang="en-US" altLang="zh-TW" kern="0" dirty="0" smtClean="0">
              <a:solidFill>
                <a:srgbClr val="008000"/>
              </a:solidFill>
            </a:endParaRPr>
          </a:p>
          <a:p>
            <a:pPr lvl="1">
              <a:defRPr/>
            </a:pPr>
            <a:r>
              <a:rPr lang="zh-TW" altLang="en-US" kern="0" dirty="0" smtClean="0">
                <a:solidFill>
                  <a:srgbClr val="C00000"/>
                </a:solidFill>
              </a:rPr>
              <a:t>系統操作流程問題</a:t>
            </a:r>
            <a:r>
              <a:rPr lang="en-US" altLang="zh-TW" kern="0" dirty="0" smtClean="0">
                <a:solidFill>
                  <a:srgbClr val="C00000"/>
                </a:solidFill>
              </a:rPr>
              <a:t>:</a:t>
            </a:r>
            <a:r>
              <a:rPr lang="zh-TW" altLang="en-US" kern="0" dirty="0" smtClean="0">
                <a:solidFill>
                  <a:srgbClr val="C00000"/>
                </a:solidFill>
              </a:rPr>
              <a:t>秘書室文書科</a:t>
            </a:r>
            <a:endParaRPr lang="en-US" altLang="zh-TW" kern="0" dirty="0" smtClean="0">
              <a:solidFill>
                <a:srgbClr val="C00000"/>
              </a:solidFill>
            </a:endParaRPr>
          </a:p>
          <a:p>
            <a:pPr lvl="2">
              <a:defRPr/>
            </a:pPr>
            <a:r>
              <a:rPr lang="zh-TW" altLang="en-US" kern="0" dirty="0" smtClean="0">
                <a:solidFill>
                  <a:srgbClr val="C00000"/>
                </a:solidFill>
              </a:rPr>
              <a:t>孔良秀</a:t>
            </a:r>
            <a:r>
              <a:rPr lang="en-US" altLang="zh-TW" kern="0" dirty="0" smtClean="0">
                <a:solidFill>
                  <a:srgbClr val="C00000"/>
                </a:solidFill>
              </a:rPr>
              <a:t>2359</a:t>
            </a:r>
            <a:r>
              <a:rPr lang="zh-TW" altLang="en-US" kern="0" dirty="0" smtClean="0">
                <a:solidFill>
                  <a:srgbClr val="C00000"/>
                </a:solidFill>
              </a:rPr>
              <a:t>；謝珍妮</a:t>
            </a:r>
            <a:r>
              <a:rPr lang="en-US" altLang="zh-TW" kern="0" dirty="0" smtClean="0">
                <a:solidFill>
                  <a:srgbClr val="C00000"/>
                </a:solidFill>
              </a:rPr>
              <a:t>:2302</a:t>
            </a:r>
            <a:r>
              <a:rPr lang="zh-TW" altLang="en-US" kern="0" dirty="0" smtClean="0">
                <a:solidFill>
                  <a:srgbClr val="C00000"/>
                </a:solidFill>
              </a:rPr>
              <a:t>；李素鳳</a:t>
            </a:r>
            <a:r>
              <a:rPr lang="en-US" altLang="zh-TW" kern="0" dirty="0" smtClean="0">
                <a:solidFill>
                  <a:srgbClr val="C00000"/>
                </a:solidFill>
              </a:rPr>
              <a:t>2316</a:t>
            </a:r>
          </a:p>
          <a:p>
            <a:pPr lvl="1">
              <a:defRPr/>
            </a:pPr>
            <a:endParaRPr lang="en-US" altLang="zh-TW" kern="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altLang="zh-TW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6911" y="188640"/>
            <a:ext cx="6120680" cy="85010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附錄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期望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及稱謂語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5064"/>
              </p:ext>
            </p:extLst>
          </p:nvPr>
        </p:nvGraphicFramePr>
        <p:xfrm>
          <a:off x="755577" y="1397000"/>
          <a:ext cx="7640841" cy="52033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6947"/>
                <a:gridCol w="2546947"/>
                <a:gridCol w="2546947"/>
              </a:tblGrid>
              <a:tr h="127147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280809">
                <a:tc>
                  <a:txBody>
                    <a:bodyPr/>
                    <a:lstStyle/>
                    <a:p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請鑒核</a:t>
                      </a:r>
                    </a:p>
                    <a:p>
                      <a:pPr algn="l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核示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核定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核備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鑒察</a:t>
                      </a:r>
                    </a:p>
                    <a:p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請察照</a:t>
                      </a:r>
                      <a:r>
                        <a:rPr lang="zh-TW" altLang="zh-TW" sz="2800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endParaRPr lang="zh-TW" altLang="en-US" sz="2800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TW" altLang="zh-TW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請查照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請查照惠復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備查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審核</a:t>
                      </a:r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核定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目的主管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機關有審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核或核定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之權責</a:t>
                      </a:r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請查照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kumimoji="0" lang="zh-TW" altLang="zh-TW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查照惠復</a:t>
                      </a:r>
                      <a:endParaRPr lang="en-US" altLang="zh-TW" sz="28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見復</a:t>
                      </a: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259632" y="170812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上行文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78900" y="17150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平行文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72200" y="170811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下行文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29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39552" y="-4686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附錄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２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期望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及稱謂語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455228774"/>
              </p:ext>
            </p:extLst>
          </p:nvPr>
        </p:nvGraphicFramePr>
        <p:xfrm>
          <a:off x="539552" y="836712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1187624" y="5661248"/>
            <a:ext cx="5976664" cy="830997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zh-TW" altLang="en-US" sz="2400" dirty="0"/>
              <a:t>依行政院來函統一規定稱謂語與期望目的語</a:t>
            </a:r>
            <a:r>
              <a:rPr lang="zh-TW" altLang="en-US" sz="2400" b="1" u="sng" dirty="0">
                <a:solidFill>
                  <a:srgbClr val="0000FF"/>
                </a:solidFill>
              </a:rPr>
              <a:t>均不空一格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7452320" y="58052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596336" y="607674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hlinkClick r:id="rId7" action="ppaction://hlinksldjump"/>
              </a:rPr>
              <a:t>返回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139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1914004"/>
          </a:xfrm>
        </p:spPr>
        <p:txBody>
          <a:bodyPr/>
          <a:lstStyle/>
          <a:p>
            <a:pPr algn="ctr">
              <a:defRPr/>
            </a:pPr>
            <a:endParaRPr lang="en-US" altLang="zh-TW" sz="5000" spc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altLang="zh-TW" sz="5000" spc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altLang="zh-TW" sz="5000" spc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TW" altLang="en-US" sz="5000" spc="600" dirty="0" smtClean="0">
                <a:solidFill>
                  <a:schemeClr val="accent6">
                    <a:lumMod val="75000"/>
                  </a:schemeClr>
                </a:solidFill>
              </a:rPr>
              <a:t>課程結束</a:t>
            </a:r>
            <a:r>
              <a:rPr lang="en-US" altLang="zh-TW" sz="5000" spc="60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US" altLang="zh-TW" sz="5000" spc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zh-TW" altLang="en-US" sz="5000" spc="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56797-17E6-4125-9D36-671CD6303DCD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1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CD95DD9-8452-439D-9A7E-E64068C7CB73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 rot="5408951">
            <a:off x="4252119" y="4220369"/>
            <a:ext cx="1131888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208 w 21600"/>
              <a:gd name="T13" fmla="*/ 15177 h 21600"/>
              <a:gd name="T14" fmla="*/ 19392 w 21600"/>
              <a:gd name="T15" fmla="*/ 19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95" y="6711"/>
                </a:lnTo>
                <a:lnTo>
                  <a:pt x="9419" y="6711"/>
                </a:lnTo>
                <a:lnTo>
                  <a:pt x="9419" y="15177"/>
                </a:lnTo>
                <a:lnTo>
                  <a:pt x="4165" y="15177"/>
                </a:lnTo>
                <a:lnTo>
                  <a:pt x="4165" y="13205"/>
                </a:lnTo>
                <a:lnTo>
                  <a:pt x="0" y="17402"/>
                </a:lnTo>
                <a:lnTo>
                  <a:pt x="4165" y="21600"/>
                </a:lnTo>
                <a:lnTo>
                  <a:pt x="4165" y="19628"/>
                </a:lnTo>
                <a:lnTo>
                  <a:pt x="17435" y="19628"/>
                </a:lnTo>
                <a:lnTo>
                  <a:pt x="17435" y="21600"/>
                </a:lnTo>
                <a:lnTo>
                  <a:pt x="21600" y="17402"/>
                </a:lnTo>
                <a:lnTo>
                  <a:pt x="17435" y="13205"/>
                </a:lnTo>
                <a:lnTo>
                  <a:pt x="17435" y="15177"/>
                </a:lnTo>
                <a:lnTo>
                  <a:pt x="12181" y="15177"/>
                </a:lnTo>
                <a:lnTo>
                  <a:pt x="12181" y="6711"/>
                </a:lnTo>
                <a:lnTo>
                  <a:pt x="13405" y="671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3203575" y="1125538"/>
            <a:ext cx="2592388" cy="1074737"/>
            <a:chOff x="2448" y="3456"/>
            <a:chExt cx="1728" cy="768"/>
          </a:xfrm>
        </p:grpSpPr>
        <p:sp>
          <p:nvSpPr>
            <p:cNvPr id="8214" name="AutoShape 4"/>
            <p:cNvSpPr>
              <a:spLocks noChangeArrowheads="1"/>
            </p:cNvSpPr>
            <p:nvPr/>
          </p:nvSpPr>
          <p:spPr bwMode="auto">
            <a:xfrm>
              <a:off x="2448" y="3456"/>
              <a:ext cx="1728" cy="768"/>
            </a:xfrm>
            <a:prstGeom prst="flowChartDocumen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18900000" scaled="1"/>
            </a:gradFill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61850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640" y="3552"/>
              <a:ext cx="1200" cy="4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3600" kern="1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擬</a:t>
              </a:r>
              <a:r>
                <a:rPr lang="en-US" altLang="zh-TW" sz="3600" kern="1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(</a:t>
              </a:r>
              <a:r>
                <a:rPr lang="zh-TW" altLang="en-US" sz="3600" kern="1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簽</a:t>
              </a:r>
              <a:r>
                <a:rPr lang="en-US" altLang="zh-TW" sz="3600" kern="1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)</a:t>
              </a:r>
              <a:r>
                <a:rPr lang="zh-TW" altLang="en-US" sz="3600" kern="1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書法家行楷體"/>
                </a:rPr>
                <a:t>稿</a:t>
              </a:r>
            </a:p>
          </p:txBody>
        </p:sp>
      </p:grp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3149600" y="2541588"/>
            <a:ext cx="2743200" cy="1535112"/>
            <a:chOff x="2496" y="1104"/>
            <a:chExt cx="1728" cy="768"/>
          </a:xfrm>
        </p:grpSpPr>
        <p:sp>
          <p:nvSpPr>
            <p:cNvPr id="8210" name="AutoShape 7"/>
            <p:cNvSpPr>
              <a:spLocks noChangeArrowheads="1"/>
            </p:cNvSpPr>
            <p:nvPr/>
          </p:nvSpPr>
          <p:spPr bwMode="auto">
            <a:xfrm>
              <a:off x="2496" y="1104"/>
              <a:ext cx="1728" cy="768"/>
            </a:xfrm>
            <a:prstGeom prst="flowChartPreparation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8211" name="Line 8"/>
            <p:cNvSpPr>
              <a:spLocks noChangeShapeType="1"/>
            </p:cNvSpPr>
            <p:nvPr/>
          </p:nvSpPr>
          <p:spPr bwMode="auto">
            <a:xfrm>
              <a:off x="2496" y="1488"/>
              <a:ext cx="168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185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880" y="1152"/>
              <a:ext cx="816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36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核</a:t>
              </a:r>
              <a:r>
                <a:rPr lang="en-US" altLang="zh-TW" sz="36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(</a:t>
              </a:r>
              <a:r>
                <a:rPr lang="zh-TW" altLang="en-US" sz="36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簽</a:t>
              </a:r>
              <a:r>
                <a:rPr lang="en-US" altLang="zh-TW" sz="36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)</a:t>
              </a:r>
              <a:r>
                <a:rPr lang="zh-TW" altLang="en-US" sz="36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稿</a:t>
              </a:r>
            </a:p>
          </p:txBody>
        </p:sp>
        <p:sp>
          <p:nvSpPr>
            <p:cNvPr id="514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84" y="1536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3600" kern="10" dirty="0" smtClean="0">
                  <a:ln w="9525" cap="sq">
                    <a:solidFill>
                      <a:srgbClr val="66FF33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66FF33"/>
                  </a:solidFill>
                  <a:latin typeface="標楷體"/>
                  <a:ea typeface="標楷體"/>
                </a:rPr>
                <a:t>組室主管</a:t>
              </a:r>
              <a:endParaRPr lang="en-US" altLang="zh-TW" sz="3600" kern="10" dirty="0" smtClean="0">
                <a:ln w="9525" cap="sq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solidFill>
                  <a:srgbClr val="66FF33"/>
                </a:solidFill>
                <a:latin typeface="標楷體"/>
                <a:ea typeface="標楷體"/>
              </a:endParaRPr>
            </a:p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3600" kern="10" dirty="0" smtClean="0">
                  <a:ln w="9525" cap="sq">
                    <a:solidFill>
                      <a:srgbClr val="66FF33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66FF33"/>
                  </a:solidFill>
                  <a:latin typeface="標楷體"/>
                  <a:ea typeface="標楷體"/>
                </a:rPr>
                <a:t>所部主管</a:t>
              </a:r>
              <a:endParaRPr lang="zh-TW" altLang="en-US" sz="3600" kern="10" dirty="0">
                <a:ln w="9525" cap="sq">
                  <a:solidFill>
                    <a:srgbClr val="66FF33"/>
                  </a:solidFill>
                  <a:round/>
                  <a:headEnd type="none" w="sm" len="sm"/>
                  <a:tailEnd type="none" w="sm" len="sm"/>
                </a:ln>
                <a:solidFill>
                  <a:srgbClr val="66FF33"/>
                </a:solidFill>
                <a:latin typeface="標楷體"/>
                <a:ea typeface="標楷體"/>
              </a:endParaRPr>
            </a:p>
          </p:txBody>
        </p:sp>
      </p:grp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5364163" y="4187825"/>
            <a:ext cx="2303462" cy="930275"/>
            <a:chOff x="3696" y="2064"/>
            <a:chExt cx="1728" cy="768"/>
          </a:xfrm>
        </p:grpSpPr>
        <p:sp>
          <p:nvSpPr>
            <p:cNvPr id="8208" name="AutoShape 12"/>
            <p:cNvSpPr>
              <a:spLocks noChangeArrowheads="1"/>
            </p:cNvSpPr>
            <p:nvPr/>
          </p:nvSpPr>
          <p:spPr bwMode="auto">
            <a:xfrm>
              <a:off x="3696" y="2064"/>
              <a:ext cx="1728" cy="768"/>
            </a:xfrm>
            <a:prstGeom prst="flowChartPreparation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6185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080" y="2256"/>
              <a:ext cx="960" cy="43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會</a:t>
              </a:r>
              <a:r>
                <a:rPr lang="en-US" altLang="zh-TW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(</a:t>
              </a:r>
              <a:r>
                <a:rPr lang="zh-TW" altLang="en-US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簽</a:t>
              </a:r>
              <a:r>
                <a:rPr lang="en-US" altLang="zh-TW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)</a:t>
              </a:r>
              <a:r>
                <a:rPr lang="zh-TW" altLang="en-US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書法家行楷體"/>
                </a:rPr>
                <a:t>稿</a:t>
              </a:r>
            </a:p>
          </p:txBody>
        </p:sp>
      </p:grpSp>
      <p:grpSp>
        <p:nvGrpSpPr>
          <p:cNvPr id="8199" name="Group 14"/>
          <p:cNvGrpSpPr>
            <a:grpSpLocks/>
          </p:cNvGrpSpPr>
          <p:nvPr/>
        </p:nvGrpSpPr>
        <p:grpSpPr bwMode="auto">
          <a:xfrm>
            <a:off x="3276600" y="5300663"/>
            <a:ext cx="2592388" cy="1152525"/>
            <a:chOff x="2352" y="3264"/>
            <a:chExt cx="2112" cy="816"/>
          </a:xfrm>
        </p:grpSpPr>
        <p:sp>
          <p:nvSpPr>
            <p:cNvPr id="8206" name="AutoShape 15"/>
            <p:cNvSpPr>
              <a:spLocks noChangeArrowheads="1"/>
            </p:cNvSpPr>
            <p:nvPr/>
          </p:nvSpPr>
          <p:spPr bwMode="auto">
            <a:xfrm>
              <a:off x="2352" y="3264"/>
              <a:ext cx="2112" cy="816"/>
            </a:xfrm>
            <a:prstGeom prst="flowChartDecision">
              <a:avLst/>
            </a:prstGeom>
            <a:gradFill rotWithShape="0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820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28" y="3552"/>
              <a:ext cx="1056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 dirty="0">
                  <a:ln w="9525" cap="sq">
                    <a:solidFill>
                      <a:srgbClr val="00FFFF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folHlink"/>
                  </a:solidFill>
                  <a:latin typeface="標楷體"/>
                  <a:ea typeface="標楷體"/>
                </a:rPr>
                <a:t>判行</a:t>
              </a:r>
            </a:p>
          </p:txBody>
        </p:sp>
      </p:grpSp>
      <p:sp>
        <p:nvSpPr>
          <p:cNvPr id="8200" name="AutoShape 17"/>
          <p:cNvSpPr>
            <a:spLocks noChangeArrowheads="1"/>
          </p:cNvSpPr>
          <p:nvPr/>
        </p:nvSpPr>
        <p:spPr bwMode="auto">
          <a:xfrm rot="-5529757">
            <a:off x="847725" y="2401888"/>
            <a:ext cx="4838700" cy="2286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7 w 21600"/>
              <a:gd name="T13" fmla="*/ 0 h 21600"/>
              <a:gd name="T14" fmla="*/ 21503 w 21600"/>
              <a:gd name="T15" fmla="*/ 9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193" y="8097"/>
                </a:moveTo>
                <a:cubicBezTo>
                  <a:pt x="5290" y="5414"/>
                  <a:pt x="7901" y="3662"/>
                  <a:pt x="10800" y="3662"/>
                </a:cubicBezTo>
                <a:cubicBezTo>
                  <a:pt x="13698" y="3662"/>
                  <a:pt x="16309" y="5414"/>
                  <a:pt x="17406" y="8097"/>
                </a:cubicBezTo>
                <a:lnTo>
                  <a:pt x="20795" y="6710"/>
                </a:lnTo>
                <a:cubicBezTo>
                  <a:pt x="19135" y="2651"/>
                  <a:pt x="15185" y="0"/>
                  <a:pt x="10799" y="0"/>
                </a:cubicBezTo>
                <a:cubicBezTo>
                  <a:pt x="6414" y="0"/>
                  <a:pt x="2464" y="2651"/>
                  <a:pt x="804" y="6710"/>
                </a:cubicBezTo>
                <a:lnTo>
                  <a:pt x="4193" y="8097"/>
                </a:lnTo>
                <a:close/>
              </a:path>
            </a:pathLst>
          </a:custGeom>
          <a:solidFill>
            <a:srgbClr val="FF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1" name="WordArt 18"/>
          <p:cNvSpPr>
            <a:spLocks noChangeArrowheads="1" noChangeShapeType="1" noTextEdit="1"/>
          </p:cNvSpPr>
          <p:nvPr/>
        </p:nvSpPr>
        <p:spPr bwMode="auto">
          <a:xfrm rot="5400000">
            <a:off x="-715962" y="3605213"/>
            <a:ext cx="455295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36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標楷體"/>
                <a:ea typeface="標楷體"/>
              </a:rPr>
              <a:t>承辦人員應主動負起催辦、追蹤與聯繫責任</a:t>
            </a:r>
          </a:p>
        </p:txBody>
      </p:sp>
      <p:sp>
        <p:nvSpPr>
          <p:cNvPr id="8202" name="AutoShape 19"/>
          <p:cNvSpPr>
            <a:spLocks noChangeArrowheads="1"/>
          </p:cNvSpPr>
          <p:nvPr/>
        </p:nvSpPr>
        <p:spPr bwMode="auto">
          <a:xfrm>
            <a:off x="4140200" y="2133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33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Times New Roman" pitchFamily="18" charset="0"/>
            </a:endParaRPr>
          </a:p>
        </p:txBody>
      </p:sp>
      <p:sp>
        <p:nvSpPr>
          <p:cNvPr id="8203" name="WordArt 20"/>
          <p:cNvSpPr>
            <a:spLocks noChangeArrowheads="1" noChangeShapeType="1" noTextEdit="1"/>
          </p:cNvSpPr>
          <p:nvPr/>
        </p:nvSpPr>
        <p:spPr bwMode="auto">
          <a:xfrm>
            <a:off x="2386013" y="1528763"/>
            <a:ext cx="457200" cy="40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514"/>
              </a:avLst>
            </a:prstTxWarp>
          </a:bodyPr>
          <a:lstStyle/>
          <a:p>
            <a:pPr algn="ctr"/>
            <a:r>
              <a:rPr lang="zh-TW" altLang="en-US" sz="24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標楷體"/>
                <a:ea typeface="標楷體"/>
              </a:rPr>
              <a:t>過</a:t>
            </a:r>
          </a:p>
        </p:txBody>
      </p:sp>
      <p:sp>
        <p:nvSpPr>
          <p:cNvPr id="8204" name="WordArt 21"/>
          <p:cNvSpPr>
            <a:spLocks noChangeArrowheads="1" noChangeShapeType="1" noTextEdit="1"/>
          </p:cNvSpPr>
          <p:nvPr/>
        </p:nvSpPr>
        <p:spPr bwMode="auto">
          <a:xfrm>
            <a:off x="2386013" y="4714841"/>
            <a:ext cx="457200" cy="40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514"/>
              </a:avLst>
            </a:prstTxWarp>
          </a:bodyPr>
          <a:lstStyle/>
          <a:p>
            <a:pPr algn="ctr"/>
            <a:r>
              <a:rPr lang="zh-TW" altLang="en-US" sz="24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標楷體"/>
                <a:ea typeface="標楷體"/>
              </a:rPr>
              <a:t>程</a:t>
            </a:r>
          </a:p>
        </p:txBody>
      </p:sp>
      <p:sp>
        <p:nvSpPr>
          <p:cNvPr id="8205" name="Rectangle 22"/>
          <p:cNvSpPr>
            <a:spLocks noChangeArrowheads="1"/>
          </p:cNvSpPr>
          <p:nvPr/>
        </p:nvSpPr>
        <p:spPr bwMode="auto">
          <a:xfrm>
            <a:off x="1560513" y="115888"/>
            <a:ext cx="698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b="1" dirty="0">
                <a:solidFill>
                  <a:schemeClr val="accent2"/>
                </a:solidFill>
                <a:latin typeface="+mn-lt"/>
              </a:rPr>
              <a:t>一、公文處理流程說明</a:t>
            </a:r>
            <a:r>
              <a:rPr lang="en-US" altLang="zh-TW" sz="4000" b="1" dirty="0">
                <a:solidFill>
                  <a:schemeClr val="accent2"/>
                </a:solidFill>
                <a:latin typeface="+mn-lt"/>
              </a:rPr>
              <a:t>-2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94" y="1259880"/>
            <a:ext cx="20970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6452741" y="1207851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+mn-ea"/>
                <a:ea typeface="+mn-ea"/>
              </a:rPr>
              <a:t>1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r>
              <a:rPr lang="zh-TW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先簽後稿</a:t>
            </a:r>
            <a:endParaRPr lang="en-US" altLang="zh-TW" sz="28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+mn-ea"/>
                <a:ea typeface="+mn-ea"/>
              </a:rPr>
              <a:t>2.</a:t>
            </a:r>
            <a:r>
              <a:rPr lang="zh-TW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簽稿併陳</a:t>
            </a:r>
            <a:endParaRPr lang="en-US" altLang="zh-TW" sz="28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+mn-ea"/>
                <a:ea typeface="+mn-ea"/>
              </a:rPr>
              <a:t>3.</a:t>
            </a:r>
            <a:r>
              <a:rPr lang="zh-TW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以稿代簽</a:t>
            </a:r>
            <a:endParaRPr lang="zh-TW" altLang="en-US" sz="2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231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8F47819C-3766-45B0-88DB-BD1321E2ACF1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2655888" y="1268413"/>
            <a:ext cx="3382962" cy="990600"/>
            <a:chOff x="2352" y="3264"/>
            <a:chExt cx="2112" cy="816"/>
          </a:xfrm>
        </p:grpSpPr>
        <p:sp>
          <p:nvSpPr>
            <p:cNvPr id="9237" name="AutoShape 3"/>
            <p:cNvSpPr>
              <a:spLocks noChangeArrowheads="1"/>
            </p:cNvSpPr>
            <p:nvPr/>
          </p:nvSpPr>
          <p:spPr bwMode="auto">
            <a:xfrm>
              <a:off x="2352" y="3264"/>
              <a:ext cx="2112" cy="816"/>
            </a:xfrm>
            <a:prstGeom prst="flowChartDecision">
              <a:avLst/>
            </a:prstGeom>
            <a:gradFill rotWithShape="0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923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928" y="3552"/>
              <a:ext cx="1056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>
                  <a:ln w="9525" cap="sq">
                    <a:solidFill>
                      <a:srgbClr val="00FFFF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folHlink"/>
                  </a:solidFill>
                  <a:latin typeface="標楷體"/>
                  <a:ea typeface="標楷體"/>
                </a:rPr>
                <a:t>判行</a:t>
              </a:r>
            </a:p>
          </p:txBody>
        </p:sp>
      </p:grp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2152650" y="4664075"/>
            <a:ext cx="1752600" cy="762000"/>
            <a:chOff x="1968" y="2928"/>
            <a:chExt cx="1104" cy="480"/>
          </a:xfrm>
        </p:grpSpPr>
        <p:sp>
          <p:nvSpPr>
            <p:cNvPr id="9235" name="AutoShape 6"/>
            <p:cNvSpPr>
              <a:spLocks noChangeArrowheads="1"/>
            </p:cNvSpPr>
            <p:nvPr/>
          </p:nvSpPr>
          <p:spPr bwMode="auto">
            <a:xfrm>
              <a:off x="1968" y="2928"/>
              <a:ext cx="1104" cy="480"/>
            </a:xfrm>
            <a:prstGeom prst="flowChartProcess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66FF33"/>
                </a:gs>
              </a:gsLst>
              <a:lin ang="5400000" scaled="1"/>
            </a:gradFill>
            <a:ln w="12700" cap="sq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923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112" y="302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/>
                  <a:ea typeface="標楷體"/>
                </a:rPr>
                <a:t>存查</a:t>
              </a:r>
            </a:p>
          </p:txBody>
        </p:sp>
      </p:grp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4210050" y="4664075"/>
            <a:ext cx="1676400" cy="762000"/>
            <a:chOff x="3264" y="2928"/>
            <a:chExt cx="1056" cy="480"/>
          </a:xfrm>
        </p:grpSpPr>
        <p:sp>
          <p:nvSpPr>
            <p:cNvPr id="9233" name="AutoShape 9"/>
            <p:cNvSpPr>
              <a:spLocks noChangeArrowheads="1"/>
            </p:cNvSpPr>
            <p:nvPr/>
          </p:nvSpPr>
          <p:spPr bwMode="auto">
            <a:xfrm>
              <a:off x="3264" y="2928"/>
              <a:ext cx="1056" cy="480"/>
            </a:xfrm>
            <a:prstGeom prst="flowChartProcess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00FFCC"/>
                </a:gs>
              </a:gsLst>
              <a:lin ang="5400000" scaled="1"/>
            </a:gradFill>
            <a:ln w="12700" cap="sq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92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08" y="302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/>
                  <a:ea typeface="標楷體"/>
                </a:rPr>
                <a:t>發文</a:t>
              </a:r>
            </a:p>
          </p:txBody>
        </p:sp>
      </p:grpSp>
      <p:grpSp>
        <p:nvGrpSpPr>
          <p:cNvPr id="9222" name="Group 12"/>
          <p:cNvGrpSpPr>
            <a:grpSpLocks/>
          </p:cNvGrpSpPr>
          <p:nvPr/>
        </p:nvGrpSpPr>
        <p:grpSpPr bwMode="auto">
          <a:xfrm>
            <a:off x="2152650" y="5883275"/>
            <a:ext cx="3886200" cy="609600"/>
            <a:chOff x="1968" y="3696"/>
            <a:chExt cx="2448" cy="384"/>
          </a:xfrm>
        </p:grpSpPr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1968" y="3696"/>
              <a:ext cx="2448" cy="384"/>
            </a:xfrm>
            <a:prstGeom prst="flowChartTerminator">
              <a:avLst/>
            </a:prstGeom>
            <a:gradFill rotWithShape="0">
              <a:gsLst>
                <a:gs pos="0">
                  <a:srgbClr val="5E9EFF"/>
                </a:gs>
                <a:gs pos="100000">
                  <a:srgbClr val="FFFF66"/>
                </a:gs>
              </a:gsLst>
              <a:lin ang="5400000" scaled="1"/>
            </a:gradFill>
            <a:ln w="12700" cap="sq">
              <a:solidFill>
                <a:srgbClr val="FF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923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744"/>
              <a:ext cx="1488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 dirty="0">
                  <a:ln w="9525" cap="sq">
                    <a:solidFill>
                      <a:srgbClr val="FF00FF"/>
                    </a:solidFill>
                    <a:round/>
                    <a:headEnd type="none" w="sm" len="sm"/>
                    <a:tailEnd type="none" w="sm" len="sm"/>
                  </a:ln>
                  <a:latin typeface="標楷體"/>
                  <a:ea typeface="標楷體"/>
                </a:rPr>
                <a:t>結案歸檔</a:t>
              </a:r>
            </a:p>
          </p:txBody>
        </p:sp>
      </p:grp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2771775" y="2736850"/>
            <a:ext cx="3048000" cy="1152525"/>
            <a:chOff x="3216" y="1056"/>
            <a:chExt cx="1104" cy="384"/>
          </a:xfrm>
        </p:grpSpPr>
        <p:sp>
          <p:nvSpPr>
            <p:cNvPr id="9229" name="AutoShape 16" descr="花束"/>
            <p:cNvSpPr>
              <a:spLocks noChangeArrowheads="1"/>
            </p:cNvSpPr>
            <p:nvPr/>
          </p:nvSpPr>
          <p:spPr bwMode="auto">
            <a:xfrm>
              <a:off x="3216" y="1056"/>
              <a:ext cx="1104" cy="384"/>
            </a:xfrm>
            <a:prstGeom prst="flowChartProcess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sq">
              <a:solidFill>
                <a:srgbClr val="00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4400">
                <a:latin typeface="Times New Roman" pitchFamily="18" charset="0"/>
              </a:endParaRPr>
            </a:p>
          </p:txBody>
        </p:sp>
        <p:sp>
          <p:nvSpPr>
            <p:cNvPr id="923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360" y="110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3600" kern="10">
                  <a:ln w="9525" cap="sq">
                    <a:solidFill>
                      <a:srgbClr val="3333FF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3333CC"/>
                  </a:solidFill>
                  <a:latin typeface="標楷體"/>
                  <a:ea typeface="標楷體"/>
                </a:rPr>
                <a:t>承辦人</a:t>
              </a:r>
            </a:p>
          </p:txBody>
        </p:sp>
      </p:grpSp>
      <p:sp>
        <p:nvSpPr>
          <p:cNvPr id="9224" name="Line 24"/>
          <p:cNvSpPr>
            <a:spLocks noChangeShapeType="1"/>
          </p:cNvSpPr>
          <p:nvPr/>
        </p:nvSpPr>
        <p:spPr bwMode="auto">
          <a:xfrm>
            <a:off x="4403725" y="2273300"/>
            <a:ext cx="0" cy="381000"/>
          </a:xfrm>
          <a:prstGeom prst="line">
            <a:avLst/>
          </a:prstGeom>
          <a:noFill/>
          <a:ln w="76200" cap="sq">
            <a:solidFill>
              <a:srgbClr val="FF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5" name="Line 27"/>
          <p:cNvSpPr>
            <a:spLocks noChangeShapeType="1"/>
          </p:cNvSpPr>
          <p:nvPr/>
        </p:nvSpPr>
        <p:spPr bwMode="auto">
          <a:xfrm flipH="1">
            <a:off x="5048250" y="4005263"/>
            <a:ext cx="0" cy="658812"/>
          </a:xfrm>
          <a:prstGeom prst="line">
            <a:avLst/>
          </a:prstGeom>
          <a:noFill/>
          <a:ln w="76200" cap="sq">
            <a:solidFill>
              <a:srgbClr val="FF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9226" name="AutoShape 30"/>
          <p:cNvSpPr>
            <a:spLocks/>
          </p:cNvSpPr>
          <p:nvPr/>
        </p:nvSpPr>
        <p:spPr bwMode="auto">
          <a:xfrm rot="5368058">
            <a:off x="3943350" y="4702175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762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Times New Roman" pitchFamily="18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1677076" y="188640"/>
            <a:ext cx="6769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zh-TW" altLang="en-US" sz="4000" b="1" dirty="0">
                <a:solidFill>
                  <a:schemeClr val="accent2"/>
                </a:solidFill>
                <a:latin typeface="+mn-lt"/>
              </a:rPr>
              <a:t>一、公文處理流程說明</a:t>
            </a:r>
            <a:r>
              <a:rPr lang="en-US" altLang="zh-TW" sz="4000" b="1" dirty="0">
                <a:solidFill>
                  <a:schemeClr val="accent2"/>
                </a:solidFill>
                <a:latin typeface="+mn-lt"/>
              </a:rPr>
              <a:t>-3</a:t>
            </a:r>
          </a:p>
        </p:txBody>
      </p:sp>
      <p:sp>
        <p:nvSpPr>
          <p:cNvPr id="9228" name="Line 27"/>
          <p:cNvSpPr>
            <a:spLocks noChangeShapeType="1"/>
          </p:cNvSpPr>
          <p:nvPr/>
        </p:nvSpPr>
        <p:spPr bwMode="auto">
          <a:xfrm flipH="1">
            <a:off x="3217863" y="4005263"/>
            <a:ext cx="0" cy="658812"/>
          </a:xfrm>
          <a:prstGeom prst="line">
            <a:avLst/>
          </a:prstGeom>
          <a:noFill/>
          <a:ln w="76200" cap="sq">
            <a:solidFill>
              <a:srgbClr val="FF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4" name="AutoShape 30"/>
          <p:cNvSpPr>
            <a:spLocks/>
          </p:cNvSpPr>
          <p:nvPr/>
        </p:nvSpPr>
        <p:spPr bwMode="auto">
          <a:xfrm>
            <a:off x="6038850" y="2555166"/>
            <a:ext cx="638154" cy="1807995"/>
          </a:xfrm>
          <a:prstGeom prst="rightBrace">
            <a:avLst>
              <a:gd name="adj1" fmla="val 40000"/>
              <a:gd name="adj2" fmla="val 50000"/>
            </a:avLst>
          </a:prstGeom>
          <a:noFill/>
          <a:ln w="762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28528" y="3085203"/>
            <a:ext cx="2019936" cy="1384995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50"/>
                </a:solidFill>
                <a:latin typeface="+mn-lt"/>
              </a:rPr>
              <a:t>逾期前</a:t>
            </a:r>
            <a:r>
              <a:rPr lang="en-US" altLang="zh-TW" sz="2800" b="1" dirty="0" smtClean="0">
                <a:solidFill>
                  <a:srgbClr val="00B050"/>
                </a:solidFill>
                <a:latin typeface="+mn-lt"/>
              </a:rPr>
              <a:t>2</a:t>
            </a:r>
            <a:r>
              <a:rPr lang="zh-TW" altLang="en-US" sz="2800" b="1" dirty="0" smtClean="0">
                <a:solidFill>
                  <a:srgbClr val="00B050"/>
                </a:solidFill>
                <a:latin typeface="+mn-lt"/>
              </a:rPr>
              <a:t>天</a:t>
            </a:r>
            <a:r>
              <a:rPr lang="en-US" altLang="zh-TW" sz="2800" b="1" dirty="0" smtClean="0">
                <a:solidFill>
                  <a:srgbClr val="00B050"/>
                </a:solidFill>
                <a:latin typeface="+mn-lt"/>
              </a:rPr>
              <a:t>E-mail</a:t>
            </a:r>
            <a:r>
              <a:rPr lang="zh-TW" altLang="en-US" sz="2800" b="1" dirty="0" smtClean="0">
                <a:solidFill>
                  <a:srgbClr val="00B050"/>
                </a:solidFill>
                <a:latin typeface="+mn-lt"/>
              </a:rPr>
              <a:t>提醒</a:t>
            </a:r>
            <a:endParaRPr lang="en-US" altLang="zh-TW" sz="28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+mn-lt"/>
              </a:rPr>
              <a:t>逾期稽催</a:t>
            </a:r>
            <a:endParaRPr lang="zh-TW" altLang="en-US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44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1403648" y="116633"/>
            <a:ext cx="7077075" cy="864096"/>
          </a:xfrm>
        </p:spPr>
        <p:txBody>
          <a:bodyPr/>
          <a:lstStyle/>
          <a:p>
            <a:pPr algn="l"/>
            <a:r>
              <a:rPr lang="zh-TW" altLang="en-US" sz="4000" dirty="0" smtClean="0"/>
              <a:t>二、系統簡介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實機操作說明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569325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7525" lvl="2" indent="-342900">
              <a:buClr>
                <a:srgbClr val="CC0066"/>
              </a:buClr>
            </a:pPr>
            <a:r>
              <a:rPr lang="zh-TW" altLang="en-US" sz="2400" dirty="0" smtClean="0"/>
              <a:t>進入本所網頁首頁，</a:t>
            </a:r>
            <a:r>
              <a:rPr lang="zh-TW" altLang="en-US" sz="2400" dirty="0" smtClean="0">
                <a:solidFill>
                  <a:srgbClr val="FF0000"/>
                </a:solidFill>
              </a:rPr>
              <a:t>公文管理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B3C7BB-72D6-40AB-9081-2BDED816CE7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359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4" y="1916832"/>
            <a:ext cx="7664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1979712" y="3429000"/>
            <a:ext cx="792088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二、</a:t>
            </a:r>
            <a:r>
              <a:rPr lang="zh-TW" altLang="en-US" dirty="0"/>
              <a:t>系統簡介</a:t>
            </a:r>
            <a:r>
              <a:rPr lang="en-US" altLang="zh-TW" dirty="0" smtClean="0"/>
              <a:t>-</a:t>
            </a:r>
            <a:r>
              <a:rPr lang="zh-TW" altLang="en-US" dirty="0" smtClean="0"/>
              <a:t>憑證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辦理公文需使用自然人憑證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向戶政機關申請，費用可辦理結報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zh-TW" altLang="en-US" dirty="0" smtClean="0"/>
              <a:t>初次使用公文系統，須於公文系統註冊個人憑證資訊。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請至「</a:t>
            </a:r>
            <a:r>
              <a:rPr lang="zh-TW" altLang="en-US" dirty="0" smtClean="0">
                <a:solidFill>
                  <a:srgbClr val="FF0000"/>
                </a:solidFill>
              </a:rPr>
              <a:t>我的設定</a:t>
            </a:r>
            <a:r>
              <a:rPr lang="zh-TW" altLang="en-US" dirty="0" smtClean="0"/>
              <a:t>」，選擇</a:t>
            </a:r>
            <a:r>
              <a:rPr lang="en-US" altLang="zh-TW" dirty="0" smtClean="0"/>
              <a:t>﹝</a:t>
            </a:r>
            <a:r>
              <a:rPr lang="zh-TW" altLang="en-US" dirty="0" smtClean="0"/>
              <a:t>憑證管理</a:t>
            </a:r>
            <a:r>
              <a:rPr lang="en-US" altLang="zh-TW" dirty="0" smtClean="0"/>
              <a:t>﹞</a:t>
            </a:r>
            <a:r>
              <a:rPr lang="zh-TW" altLang="en-US" dirty="0" smtClean="0"/>
              <a:t>頁籤，進行憑證更新註冊</a:t>
            </a:r>
            <a:r>
              <a:rPr lang="en-US" altLang="zh-TW" dirty="0" smtClean="0"/>
              <a:t>(</a:t>
            </a:r>
            <a:r>
              <a:rPr lang="zh-TW" altLang="en-US" dirty="0" smtClean="0"/>
              <a:t>他相關操作及教學手冊置於下載區，請參閱。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DBBD8-8954-4EDA-AF1D-156808C6015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二、系統</a:t>
            </a:r>
            <a:r>
              <a:rPr lang="zh-TW" altLang="en-US" dirty="0" smtClean="0"/>
              <a:t>簡介</a:t>
            </a:r>
            <a:r>
              <a:rPr lang="en-US" altLang="zh-TW" dirty="0" smtClean="0"/>
              <a:t>-</a:t>
            </a:r>
            <a:r>
              <a:rPr lang="zh-TW" altLang="en-US" dirty="0" smtClean="0"/>
              <a:t>創稿注意事項</a:t>
            </a: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862" cy="4968552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公文繕打注意事項</a:t>
            </a:r>
            <a:endParaRPr lang="en-US" altLang="zh-TW" sz="1800" dirty="0" smtClean="0"/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TW" altLang="en-US" dirty="0" smtClean="0"/>
              <a:t>公文編號 一、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r>
              <a:rPr lang="zh-TW" altLang="en-US" dirty="0" smtClean="0"/>
              <a:t>、 </a:t>
            </a:r>
            <a:r>
              <a:rPr lang="en-US" altLang="zh-TW" dirty="0" smtClean="0"/>
              <a:t>(1) …</a:t>
            </a:r>
            <a:br>
              <a:rPr lang="en-US" altLang="zh-TW" dirty="0" smtClean="0"/>
            </a:br>
            <a:r>
              <a:rPr lang="zh-TW" altLang="en-US" dirty="0" smtClean="0"/>
              <a:t>必須使用公文製作上</a:t>
            </a:r>
            <a:r>
              <a:rPr lang="en-US" altLang="zh-TW" sz="2800" dirty="0" smtClean="0">
                <a:solidFill>
                  <a:srgbClr val="0000FF"/>
                </a:solidFill>
              </a:rPr>
              <a:t>[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公文編號</a:t>
            </a:r>
            <a:r>
              <a:rPr lang="en-US" altLang="zh-TW" dirty="0" smtClean="0">
                <a:solidFill>
                  <a:srgbClr val="0000FF"/>
                </a:solidFill>
              </a:rPr>
              <a:t>]</a:t>
            </a:r>
            <a:r>
              <a:rPr lang="zh-TW" altLang="en-US" dirty="0" smtClean="0">
                <a:solidFill>
                  <a:srgbClr val="FF0000"/>
                </a:solidFill>
              </a:rPr>
              <a:t>設定，</a:t>
            </a:r>
            <a:r>
              <a:rPr lang="zh-TW" altLang="en-US" dirty="0" smtClean="0"/>
              <a:t>不可以手動輸入，以免影響公文發文格式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TW" altLang="en-US" dirty="0" smtClean="0"/>
              <a:t>線上簽核公文於傳送時須使用</a:t>
            </a:r>
            <a:r>
              <a:rPr lang="zh-TW" altLang="en-US" sz="2800" dirty="0" smtClean="0">
                <a:solidFill>
                  <a:srgbClr val="FF0000"/>
                </a:solidFill>
              </a:rPr>
              <a:t>自然人憑證</a:t>
            </a:r>
            <a:r>
              <a:rPr lang="zh-TW" altLang="en-US" dirty="0" smtClean="0"/>
              <a:t>加簽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TW" altLang="en-US" dirty="0" smtClean="0"/>
              <a:t>公文於登錄取號時設定公文類別為線上簽核公文或紙本簽核公文，且於</a:t>
            </a:r>
            <a:r>
              <a:rPr lang="zh-TW" altLang="en-US" sz="2800" dirty="0" smtClean="0">
                <a:solidFill>
                  <a:srgbClr val="FF0000"/>
                </a:solidFill>
              </a:rPr>
              <a:t>登錄取號後</a:t>
            </a:r>
            <a:r>
              <a:rPr lang="zh-TW" altLang="en-US" dirty="0" smtClean="0"/>
              <a:t>開始計算公文時效</a:t>
            </a:r>
            <a:endParaRPr lang="en-US" altLang="zh-TW" dirty="0" smtClean="0"/>
          </a:p>
          <a:p>
            <a:pPr lvl="1" eaLnBrk="1" hangingPunct="1">
              <a:buFont typeface="Wingdings" panose="05000000000000000000" pitchFamily="2" charset="2"/>
              <a:buChar char="u"/>
              <a:defRPr/>
            </a:pPr>
            <a:r>
              <a:rPr lang="zh-TW" altLang="en-US" sz="2800" dirty="0" smtClean="0"/>
              <a:t>附件夾帶</a:t>
            </a:r>
            <a:r>
              <a:rPr lang="en-US" altLang="zh-TW" sz="2800" dirty="0" smtClean="0"/>
              <a:t>:</a:t>
            </a:r>
            <a:r>
              <a:rPr lang="zh-TW" altLang="en-US" sz="2800" b="1" u="sng" dirty="0" smtClean="0">
                <a:solidFill>
                  <a:srgbClr val="D60093"/>
                </a:solidFill>
              </a:rPr>
              <a:t>紫紅色為簽稿附件</a:t>
            </a:r>
            <a:r>
              <a:rPr lang="en-US" altLang="zh-TW" sz="2800" dirty="0" smtClean="0"/>
              <a:t>;</a:t>
            </a:r>
            <a:r>
              <a:rPr lang="zh-TW" altLang="en-US" sz="2800" b="1" i="1" u="sng" dirty="0" smtClean="0">
                <a:solidFill>
                  <a:srgbClr val="00B0F0"/>
                </a:solidFill>
              </a:rPr>
              <a:t>淡藍色為發文附件</a:t>
            </a:r>
            <a:r>
              <a:rPr lang="zh-TW" altLang="en-US" sz="2800" b="1" i="1" u="sng" dirty="0" smtClean="0"/>
              <a:t>。</a:t>
            </a:r>
            <a:endParaRPr lang="en-US" altLang="zh-TW" sz="2800" b="1" i="1" u="sng" dirty="0" smtClean="0"/>
          </a:p>
          <a:p>
            <a:pPr marL="857250" lvl="2" indent="-457200">
              <a:buClr>
                <a:srgbClr val="CC0066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800" dirty="0" smtClean="0"/>
              <a:t>附件以正本為限，</a:t>
            </a:r>
            <a:r>
              <a:rPr lang="zh-TW" altLang="en-US" sz="2800" dirty="0" smtClean="0">
                <a:solidFill>
                  <a:srgbClr val="FF0000"/>
                </a:solidFill>
              </a:rPr>
              <a:t>副本如需附件需註明含附件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2"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 smtClean="0"/>
          </a:p>
          <a:p>
            <a:pPr lvl="1"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C966-6FCC-4DBD-AE01-CEAE86EFC95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037973" y="6309320"/>
            <a:ext cx="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74B230"/>
                </a:solidFill>
                <a:latin typeface="Arial"/>
                <a:hlinkClick r:id="rId2" action="ppaction://hlinksldjump"/>
              </a:rPr>
              <a:t>返回</a:t>
            </a:r>
            <a:endParaRPr lang="zh-TW" altLang="en-US" sz="2000" b="1" dirty="0">
              <a:solidFill>
                <a:srgbClr val="74B2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03F00-DF0F-48A8-AE6B-77E907FEE1E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371600"/>
            <a:ext cx="7265987" cy="4648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附件：應註明名稱及數量，不可僅書（如文）。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正、副本：所外行文需一一列舉行文單位；所內部行文可參考本所統稱概括單位對照表。正本所含附件，</a:t>
            </a:r>
            <a:r>
              <a:rPr lang="zh-TW" altLang="en-US" sz="2800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如需送副本單位，應在副本內註明（含附件）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否則不含附件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簽署：</a:t>
            </a:r>
          </a:p>
          <a:p>
            <a:pPr marL="1524000" lvl="1" indent="-381000" eaLnBrk="1" hangingPunct="1">
              <a:lnSpc>
                <a:spcPct val="80000"/>
              </a:lnSpc>
              <a:buFontTx/>
              <a:buChar char="•"/>
            </a:pPr>
            <a:r>
              <a:rPr lang="zh-TW" altLang="en-US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函稿：所長○○○</a:t>
            </a:r>
          </a:p>
          <a:p>
            <a:pPr marL="1524000" lvl="1" indent="-381000" eaLnBrk="1" hangingPunct="1">
              <a:lnSpc>
                <a:spcPct val="80000"/>
              </a:lnSpc>
              <a:buFontTx/>
              <a:buChar char="•"/>
            </a:pPr>
            <a:r>
              <a:rPr lang="zh-TW" altLang="en-US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書函稿：所戳</a:t>
            </a:r>
          </a:p>
          <a:p>
            <a:pPr marL="1524000" lvl="1" indent="-381000" eaLnBrk="1" hangingPunct="1">
              <a:lnSpc>
                <a:spcPct val="80000"/>
              </a:lnSpc>
              <a:buFontTx/>
              <a:buChar char="•"/>
            </a:pPr>
            <a:r>
              <a:rPr lang="zh-TW" altLang="en-US" dirty="0" smtClean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開會通知單稿：所戳</a:t>
            </a:r>
          </a:p>
          <a:p>
            <a:pPr marL="1524000" lvl="1" indent="-381000" eaLnBrk="1" hangingPunct="1">
              <a:lnSpc>
                <a:spcPct val="80000"/>
              </a:lnSpc>
              <a:buFontTx/>
              <a:buChar char="•"/>
            </a:pPr>
            <a:endParaRPr lang="zh-TW" altLang="en-US" dirty="0" smtClean="0">
              <a:solidFill>
                <a:srgbClr val="CC0066"/>
              </a:solidFill>
              <a:latin typeface="標楷體" pitchFamily="65" charset="-120"/>
              <a:ea typeface="標楷體" pitchFamily="65" charset="-120"/>
            </a:endParaRPr>
          </a:p>
          <a:p>
            <a:pPr marL="1524000" lvl="1" indent="-381000" eaLnBrk="1" hangingPunct="1">
              <a:lnSpc>
                <a:spcPct val="80000"/>
              </a:lnSpc>
              <a:buFontTx/>
              <a:buNone/>
            </a:pPr>
            <a:endParaRPr lang="en-US" altLang="zh-TW" dirty="0" smtClean="0">
              <a:solidFill>
                <a:srgbClr val="CC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762000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二、系統簡介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創稿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92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3362</TotalTime>
  <Words>2184</Words>
  <Application>Microsoft Office PowerPoint</Application>
  <PresentationFormat>如螢幕大小 (4:3)</PresentationFormat>
  <Paragraphs>348</Paragraphs>
  <Slides>33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36" baseType="lpstr">
      <vt:lpstr>INER</vt:lpstr>
      <vt:lpstr>文件</vt:lpstr>
      <vt:lpstr>Document</vt:lpstr>
      <vt:lpstr>公文線上簽核系統及 公文公文製作說明</vt:lpstr>
      <vt:lpstr>簡報大綱</vt:lpstr>
      <vt:lpstr>一、公文處理流程說明-1</vt:lpstr>
      <vt:lpstr>PowerPoint 簡報</vt:lpstr>
      <vt:lpstr>PowerPoint 簡報</vt:lpstr>
      <vt:lpstr>二、系統簡介-實機操作說明</vt:lpstr>
      <vt:lpstr>二、系統簡介-憑證</vt:lpstr>
      <vt:lpstr>二、系統簡介-創稿注意事項1</vt:lpstr>
      <vt:lpstr>二、系統簡介-創稿注意事項2</vt:lpstr>
      <vt:lpstr>三、公文製作常用格式-函稿</vt:lpstr>
      <vt:lpstr>三、公文製作常用格式-書函稿</vt:lpstr>
      <vt:lpstr>三、公文製作常用格式-簽</vt:lpstr>
      <vt:lpstr>三、公文製作常用格式-便簽</vt:lpstr>
      <vt:lpstr>三公文製作-簽、稿之撰擬</vt:lpstr>
      <vt:lpstr>三公文製作-簽、稿之撰擬</vt:lpstr>
      <vt:lpstr>三、公文製作-簽、便簽之撰擬</vt:lpstr>
      <vt:lpstr>三公文製作-簽、便簽之撰擬</vt:lpstr>
      <vt:lpstr>三公文製作-簽、便簽之撰擬</vt:lpstr>
      <vt:lpstr>三公文製作-簽、便簽之撰擬</vt:lpstr>
      <vt:lpstr>三、公文製作-稿之撰擬</vt:lpstr>
      <vt:lpstr>三、公文製作-稿之撰擬</vt:lpstr>
      <vt:lpstr>三、公文製作-紙本核章</vt:lpstr>
      <vt:lpstr>三、公文製作-紙本核章</vt:lpstr>
      <vt:lpstr>補充:公文用語</vt:lpstr>
      <vt:lpstr>補充:公文用語</vt:lpstr>
      <vt:lpstr>公文用語</vt:lpstr>
      <vt:lpstr>公文用語</vt:lpstr>
      <vt:lpstr>公文用語</vt:lpstr>
      <vt:lpstr>公文用語</vt:lpstr>
      <vt:lpstr>四、遇問題如何解決</vt:lpstr>
      <vt:lpstr>附錄1期望語及稱謂語</vt:lpstr>
      <vt:lpstr>附錄２期望語及稱謂語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i7041_張景嵐</dc:creator>
  <cp:lastModifiedBy>陳金枝</cp:lastModifiedBy>
  <cp:revision>281</cp:revision>
  <cp:lastPrinted>2012-09-24T05:38:19Z</cp:lastPrinted>
  <dcterms:created xsi:type="dcterms:W3CDTF">2008-11-27T06:37:11Z</dcterms:created>
  <dcterms:modified xsi:type="dcterms:W3CDTF">2015-11-26T02:13:46Z</dcterms:modified>
</cp:coreProperties>
</file>